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8" r:id="rId2"/>
    <p:sldId id="371" r:id="rId3"/>
    <p:sldId id="372" r:id="rId4"/>
    <p:sldId id="399" r:id="rId5"/>
    <p:sldId id="397" r:id="rId6"/>
    <p:sldId id="373" r:id="rId7"/>
    <p:sldId id="436" r:id="rId8"/>
    <p:sldId id="401" r:id="rId9"/>
    <p:sldId id="376" r:id="rId10"/>
    <p:sldId id="402" r:id="rId11"/>
    <p:sldId id="379" r:id="rId12"/>
    <p:sldId id="265" r:id="rId13"/>
    <p:sldId id="384" r:id="rId14"/>
    <p:sldId id="385" r:id="rId15"/>
    <p:sldId id="386" r:id="rId16"/>
    <p:sldId id="387" r:id="rId17"/>
    <p:sldId id="420" r:id="rId18"/>
    <p:sldId id="388" r:id="rId19"/>
    <p:sldId id="407" r:id="rId20"/>
    <p:sldId id="274" r:id="rId21"/>
    <p:sldId id="408" r:id="rId22"/>
    <p:sldId id="446" r:id="rId23"/>
    <p:sldId id="440" r:id="rId24"/>
    <p:sldId id="439" r:id="rId25"/>
    <p:sldId id="415" r:id="rId26"/>
    <p:sldId id="448" r:id="rId27"/>
    <p:sldId id="441" r:id="rId28"/>
    <p:sldId id="447" r:id="rId29"/>
    <p:sldId id="438" r:id="rId30"/>
    <p:sldId id="431" r:id="rId31"/>
    <p:sldId id="425" r:id="rId32"/>
    <p:sldId id="424" r:id="rId33"/>
    <p:sldId id="427" r:id="rId34"/>
    <p:sldId id="398" r:id="rId35"/>
    <p:sldId id="428" r:id="rId36"/>
    <p:sldId id="451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dar abut" initials="sa" lastIdx="7" clrIdx="0">
    <p:extLst>
      <p:ext uri="{19B8F6BF-5375-455C-9EA6-DF929625EA0E}">
        <p15:presenceInfo xmlns:p15="http://schemas.microsoft.com/office/powerpoint/2012/main" userId="3ade717679585d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3981" autoAdjust="0"/>
  </p:normalViewPr>
  <p:slideViewPr>
    <p:cSldViewPr snapToGrid="0">
      <p:cViewPr varScale="1">
        <p:scale>
          <a:sx n="81" d="100"/>
          <a:sy n="81" d="100"/>
        </p:scale>
        <p:origin x="898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8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>
                <a:latin typeface="+mj-lt"/>
              </a:rPr>
              <a:t>Öğrenci sayısı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Öğrenci Sayıları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136</c:v>
                </c:pt>
                <c:pt idx="1">
                  <c:v>127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7-42D7-8C54-7EF4CCC4FA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32325504"/>
        <c:axId val="232328192"/>
      </c:barChart>
      <c:catAx>
        <c:axId val="23232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2328192"/>
        <c:crossesAt val="0"/>
        <c:auto val="1"/>
        <c:lblAlgn val="ctr"/>
        <c:lblOffset val="100"/>
        <c:noMultiLvlLbl val="0"/>
      </c:catAx>
      <c:valAx>
        <c:axId val="2323281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232550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tr-TR" dirty="0"/>
              <a:t>Yayınlanan Kitap Sayıları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1-4ABD-9F60-66E86A6122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3">
                  <c:v>10</c:v>
                </c:pt>
                <c:pt idx="4">
                  <c:v>12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C1-4ABD-9F60-66E86A612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13368192"/>
        <c:axId val="213374080"/>
      </c:barChart>
      <c:catAx>
        <c:axId val="2133681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r-TR"/>
          </a:p>
        </c:txPr>
        <c:crossAx val="213374080"/>
        <c:crosses val="autoZero"/>
        <c:auto val="1"/>
        <c:lblAlgn val="ctr"/>
        <c:lblOffset val="100"/>
        <c:noMultiLvlLbl val="0"/>
      </c:catAx>
      <c:valAx>
        <c:axId val="21337408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336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tr-T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tr-TR" dirty="0"/>
              <a:t>Ulusal</a:t>
            </a:r>
            <a:r>
              <a:rPr lang="tr-TR" baseline="0" dirty="0"/>
              <a:t> ve </a:t>
            </a:r>
            <a:r>
              <a:rPr lang="tr-TR" dirty="0"/>
              <a:t>Uluslararası Sözlü Bildiri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15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1-4ABD-9F60-66E86A6122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3">
                  <c:v>45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C1-4ABD-9F60-66E86A612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21669248"/>
        <c:axId val="221670784"/>
      </c:barChart>
      <c:catAx>
        <c:axId val="2216692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r-TR"/>
          </a:p>
        </c:txPr>
        <c:crossAx val="221670784"/>
        <c:crosses val="autoZero"/>
        <c:auto val="1"/>
        <c:lblAlgn val="ctr"/>
        <c:lblOffset val="100"/>
        <c:noMultiLvlLbl val="0"/>
      </c:catAx>
      <c:valAx>
        <c:axId val="22167078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166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tr-T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tr-TR" dirty="0"/>
              <a:t>Atıf Sayısı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73</c:v>
                </c:pt>
                <c:pt idx="1">
                  <c:v>63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1-4ABD-9F60-66E86A6122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3">
                  <c:v>250</c:v>
                </c:pt>
                <c:pt idx="4">
                  <c:v>280</c:v>
                </c:pt>
                <c:pt idx="5">
                  <c:v>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C1-4ABD-9F60-66E86A612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21367680"/>
        <c:axId val="221476352"/>
      </c:barChart>
      <c:catAx>
        <c:axId val="2213676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r-TR"/>
          </a:p>
        </c:txPr>
        <c:crossAx val="221476352"/>
        <c:crosses val="autoZero"/>
        <c:auto val="1"/>
        <c:lblAlgn val="ctr"/>
        <c:lblOffset val="100"/>
        <c:noMultiLvlLbl val="0"/>
      </c:catAx>
      <c:valAx>
        <c:axId val="22147635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136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tr-T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tr-TR" b="1" dirty="0"/>
              <a:t>Akademik Kadro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Profesör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C5-4BF8-873A-2F547F684A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Doçent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C5-4BF8-873A-2F547F684A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Dr. Öğr. Üyesi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C5-4BF8-873A-2F547F684AA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Arş. Gör.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C5-4BF8-873A-2F547F684AA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Öğr. Gör.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C5-4BF8-873A-2F547F684AA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Uzman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BDC5-4BF8-873A-2F547F684A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66238080"/>
        <c:axId val="166239616"/>
      </c:barChart>
      <c:catAx>
        <c:axId val="16623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6239616"/>
        <c:crossesAt val="0"/>
        <c:auto val="1"/>
        <c:lblAlgn val="ctr"/>
        <c:lblOffset val="100"/>
        <c:noMultiLvlLbl val="0"/>
      </c:catAx>
      <c:valAx>
        <c:axId val="16623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62380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>
                <a:latin typeface="+mj-lt"/>
              </a:rPr>
              <a:t>Öğrenci sayısı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Öğrenci Sayıları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180</c:v>
                </c:pt>
                <c:pt idx="1">
                  <c:v>191</c:v>
                </c:pt>
                <c:pt idx="2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7-42D7-8C54-7EF4CCC4FA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13713664"/>
        <c:axId val="213716352"/>
      </c:barChart>
      <c:catAx>
        <c:axId val="21371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3716352"/>
        <c:crossesAt val="0"/>
        <c:auto val="1"/>
        <c:lblAlgn val="ctr"/>
        <c:lblOffset val="100"/>
        <c:noMultiLvlLbl val="0"/>
      </c:catAx>
      <c:valAx>
        <c:axId val="2137163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371366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tr-TR" b="1" dirty="0"/>
              <a:t>Akademik Kadro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Profesör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D8-4E6E-B1D4-FDC79804C7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Doçent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D8-4E6E-B1D4-FDC79804C7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Dr. Öğr. Üyesi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D8-4E6E-B1D4-FDC79804C72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Arş. Gör.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D8-4E6E-B1D4-FDC79804C72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Öğr. Gör.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1AD8-4E6E-B1D4-FDC79804C72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Uzman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1AD8-4E6E-B1D4-FDC79804C7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13609472"/>
        <c:axId val="213644032"/>
      </c:barChart>
      <c:catAx>
        <c:axId val="21360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3644032"/>
        <c:crossesAt val="0"/>
        <c:auto val="1"/>
        <c:lblAlgn val="ctr"/>
        <c:lblOffset val="100"/>
        <c:noMultiLvlLbl val="0"/>
      </c:catAx>
      <c:valAx>
        <c:axId val="21364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36094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Öğrenci Sayıları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</c:v>
                </c:pt>
                <c:pt idx="1">
                  <c:v>83</c:v>
                </c:pt>
                <c:pt idx="2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7-42D7-8C54-7EF4CCC4F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29004032"/>
        <c:axId val="229006720"/>
      </c:barChart>
      <c:catAx>
        <c:axId val="22900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9006720"/>
        <c:crossesAt val="0"/>
        <c:auto val="1"/>
        <c:lblAlgn val="ctr"/>
        <c:lblOffset val="100"/>
        <c:noMultiLvlLbl val="0"/>
      </c:catAx>
      <c:valAx>
        <c:axId val="229006720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9004032"/>
        <c:crosses val="autoZero"/>
        <c:crossBetween val="between"/>
        <c:majorUnit val="5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tr-TR" b="1" dirty="0"/>
              <a:t>Akademik Kadro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Profesör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C-4AB6-B71A-9CD20ECD17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Doçent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C-4AB6-B71A-9CD20ECD17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Dr. Öğr. Üyesi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1">
                  <c:v>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2C-4AB6-B71A-9CD20ECD17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Arş. Gör.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DF2C-4AB6-B71A-9CD20ECD17C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Öğr. Gör.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2C-4AB6-B71A-9CD20ECD17C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Uzman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DF2C-4AB6-B71A-9CD20ECD17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29050624"/>
        <c:axId val="229163776"/>
      </c:barChart>
      <c:catAx>
        <c:axId val="2290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9163776"/>
        <c:crossesAt val="0"/>
        <c:auto val="1"/>
        <c:lblAlgn val="ctr"/>
        <c:lblOffset val="100"/>
        <c:noMultiLvlLbl val="0"/>
      </c:catAx>
      <c:valAx>
        <c:axId val="22916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90506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tr-TR" b="1" dirty="0"/>
              <a:t>Akademik Kadro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Profesör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92-4C60-9592-04F5B9ED8A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Doçent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92-4C60-9592-04F5B9ED8A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Dr. Öğr. Üyesi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92-4C60-9592-04F5B9ED8AB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Arş. Gör.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7D92-4C60-9592-04F5B9ED8AB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Öğr. Gör.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7D92-4C60-9592-04F5B9ED8AB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Uzman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7D92-4C60-9592-04F5B9ED8A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17922176"/>
        <c:axId val="228599680"/>
      </c:barChart>
      <c:catAx>
        <c:axId val="21792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8599680"/>
        <c:crossesAt val="0"/>
        <c:auto val="1"/>
        <c:lblAlgn val="ctr"/>
        <c:lblOffset val="100"/>
        <c:noMultiLvlLbl val="0"/>
      </c:catAx>
      <c:valAx>
        <c:axId val="22859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7922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200" dirty="0">
                <a:latin typeface="+mj-lt"/>
              </a:rPr>
              <a:t>Şehir ve Bölge </a:t>
            </a:r>
            <a:r>
              <a:rPr lang="tr-TR" sz="1100" dirty="0">
                <a:latin typeface="+mj-lt"/>
              </a:rPr>
              <a:t>Planlama Anabilim Dalı / Kentsel Tasarım Programı</a:t>
            </a:r>
          </a:p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100" dirty="0">
                <a:latin typeface="+mj-lt"/>
              </a:rPr>
              <a:t>Öğrenci sayısı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Öğrenci Sayıları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ED-41FB-BC8B-7D05296BD4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32325504"/>
        <c:axId val="232328192"/>
      </c:barChart>
      <c:catAx>
        <c:axId val="23232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2328192"/>
        <c:crossesAt val="0"/>
        <c:auto val="1"/>
        <c:lblAlgn val="ctr"/>
        <c:lblOffset val="100"/>
        <c:noMultiLvlLbl val="0"/>
      </c:catAx>
      <c:valAx>
        <c:axId val="2323281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232550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tr-TR" dirty="0"/>
              <a:t>SCI Expanded, SCI , SSCI, AHCI Kapsamındaki Dergilerde Yayınlanan Makale Sayıları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1-4ABD-9F60-66E86A6122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C1-4ABD-9F60-66E86A612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32429824"/>
        <c:axId val="232595456"/>
      </c:barChart>
      <c:catAx>
        <c:axId val="2324298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r-TR"/>
          </a:p>
        </c:txPr>
        <c:crossAx val="232595456"/>
        <c:crosses val="autoZero"/>
        <c:auto val="1"/>
        <c:lblAlgn val="ctr"/>
        <c:lblOffset val="100"/>
        <c:noMultiLvlLbl val="0"/>
      </c:catAx>
      <c:valAx>
        <c:axId val="23259545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242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tr-T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53F67-A82C-4153-91CC-DB953EE1ADE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EADB499-157A-4B3D-B1A6-C79733BBBE86}">
      <dgm:prSet phldrT="[Text]"/>
      <dgm:spPr/>
      <dgm:t>
        <a:bodyPr/>
        <a:lstStyle/>
        <a:p>
          <a:r>
            <a:rPr lang="tr-TR" dirty="0"/>
            <a:t>Aktif (öğrenci alımına açık) olanlar</a:t>
          </a:r>
        </a:p>
      </dgm:t>
    </dgm:pt>
    <dgm:pt modelId="{D7861241-D773-4AD8-BBE8-595EB6E6B1F8}" type="parTrans" cxnId="{E374C6D5-8FCC-4491-BA5D-687F2D944278}">
      <dgm:prSet/>
      <dgm:spPr/>
      <dgm:t>
        <a:bodyPr/>
        <a:lstStyle/>
        <a:p>
          <a:endParaRPr lang="tr-TR"/>
        </a:p>
      </dgm:t>
    </dgm:pt>
    <dgm:pt modelId="{D81E9281-EB35-4C82-BEDD-9305793CE6D2}" type="sibTrans" cxnId="{E374C6D5-8FCC-4491-BA5D-687F2D944278}">
      <dgm:prSet/>
      <dgm:spPr/>
      <dgm:t>
        <a:bodyPr/>
        <a:lstStyle/>
        <a:p>
          <a:endParaRPr lang="tr-TR"/>
        </a:p>
      </dgm:t>
    </dgm:pt>
    <dgm:pt modelId="{6C8D1F77-6D40-4EB2-991B-C8066A635BA1}">
      <dgm:prSet phldrT="[Text]"/>
      <dgm:spPr/>
      <dgm:t>
        <a:bodyPr/>
        <a:lstStyle/>
        <a:p>
          <a:r>
            <a:rPr lang="tr-TR" dirty="0"/>
            <a:t>Şehir ve Bölge Planlama Bölümü</a:t>
          </a:r>
        </a:p>
      </dgm:t>
    </dgm:pt>
    <dgm:pt modelId="{BE0604BA-4023-43E1-BF51-05481DC14F5C}" type="parTrans" cxnId="{E3FF2B30-9F67-425F-AB02-688D093A615A}">
      <dgm:prSet/>
      <dgm:spPr/>
      <dgm:t>
        <a:bodyPr/>
        <a:lstStyle/>
        <a:p>
          <a:endParaRPr lang="tr-TR"/>
        </a:p>
      </dgm:t>
    </dgm:pt>
    <dgm:pt modelId="{90BCC00A-1DC8-447F-9694-5D08221C7C59}" type="sibTrans" cxnId="{E3FF2B30-9F67-425F-AB02-688D093A615A}">
      <dgm:prSet/>
      <dgm:spPr/>
      <dgm:t>
        <a:bodyPr/>
        <a:lstStyle/>
        <a:p>
          <a:endParaRPr lang="tr-TR"/>
        </a:p>
      </dgm:t>
    </dgm:pt>
    <dgm:pt modelId="{99D31259-5B92-4C85-9A8D-ADE49608E1D7}">
      <dgm:prSet phldrT="[Text]"/>
      <dgm:spPr/>
      <dgm:t>
        <a:bodyPr/>
        <a:lstStyle/>
        <a:p>
          <a:r>
            <a:rPr lang="tr-TR" dirty="0"/>
            <a:t>Peyzaj Mimarlığı Bölümü</a:t>
          </a:r>
        </a:p>
      </dgm:t>
    </dgm:pt>
    <dgm:pt modelId="{44F23E33-8347-4E3B-8849-BCD25D41C67D}" type="parTrans" cxnId="{E6E059F3-BE43-4670-867A-D5E9FA9DE72D}">
      <dgm:prSet/>
      <dgm:spPr/>
      <dgm:t>
        <a:bodyPr/>
        <a:lstStyle/>
        <a:p>
          <a:endParaRPr lang="tr-TR"/>
        </a:p>
      </dgm:t>
    </dgm:pt>
    <dgm:pt modelId="{F3FDEA32-86D3-4918-8683-8178FF1AA7BF}" type="sibTrans" cxnId="{E6E059F3-BE43-4670-867A-D5E9FA9DE72D}">
      <dgm:prSet/>
      <dgm:spPr/>
      <dgm:t>
        <a:bodyPr/>
        <a:lstStyle/>
        <a:p>
          <a:endParaRPr lang="tr-TR"/>
        </a:p>
      </dgm:t>
    </dgm:pt>
    <dgm:pt modelId="{C5843BB7-3AB6-4DCA-BA2B-D55383DCC535}">
      <dgm:prSet phldrT="[Text]"/>
      <dgm:spPr/>
      <dgm:t>
        <a:bodyPr/>
        <a:lstStyle/>
        <a:p>
          <a:r>
            <a:rPr lang="tr-TR" dirty="0"/>
            <a:t>Pasif (öğrenci alımına kapalı) olanlar</a:t>
          </a:r>
        </a:p>
      </dgm:t>
    </dgm:pt>
    <dgm:pt modelId="{CE594B8D-6981-4712-84DE-1D52E9502067}" type="parTrans" cxnId="{A2303FE5-2929-44FE-AB12-96F2B47817A6}">
      <dgm:prSet/>
      <dgm:spPr/>
      <dgm:t>
        <a:bodyPr/>
        <a:lstStyle/>
        <a:p>
          <a:endParaRPr lang="tr-TR"/>
        </a:p>
      </dgm:t>
    </dgm:pt>
    <dgm:pt modelId="{825F5A33-0EB9-4B31-B623-0A0A49A6CD48}" type="sibTrans" cxnId="{A2303FE5-2929-44FE-AB12-96F2B47817A6}">
      <dgm:prSet/>
      <dgm:spPr/>
      <dgm:t>
        <a:bodyPr/>
        <a:lstStyle/>
        <a:p>
          <a:endParaRPr lang="tr-TR"/>
        </a:p>
      </dgm:t>
    </dgm:pt>
    <dgm:pt modelId="{349EE816-E3D0-499A-A308-20504632AB9D}">
      <dgm:prSet phldrT="[Text]"/>
      <dgm:spPr/>
      <dgm:t>
        <a:bodyPr/>
        <a:lstStyle/>
        <a:p>
          <a:r>
            <a:rPr lang="tr-TR" dirty="0"/>
            <a:t>Mimarlık Bölümü</a:t>
          </a:r>
        </a:p>
      </dgm:t>
    </dgm:pt>
    <dgm:pt modelId="{7954932E-465F-4558-A094-1564EF5ACFBD}" type="parTrans" cxnId="{8885F0BB-6793-4FA2-ADBD-86147461A6A0}">
      <dgm:prSet/>
      <dgm:spPr/>
      <dgm:t>
        <a:bodyPr/>
        <a:lstStyle/>
        <a:p>
          <a:endParaRPr lang="tr-TR"/>
        </a:p>
      </dgm:t>
    </dgm:pt>
    <dgm:pt modelId="{A21791BD-AD16-4152-9120-BB00CB70E061}" type="sibTrans" cxnId="{8885F0BB-6793-4FA2-ADBD-86147461A6A0}">
      <dgm:prSet/>
      <dgm:spPr/>
      <dgm:t>
        <a:bodyPr/>
        <a:lstStyle/>
        <a:p>
          <a:endParaRPr lang="tr-TR"/>
        </a:p>
      </dgm:t>
    </dgm:pt>
    <dgm:pt modelId="{0B040374-12D9-4479-96E0-95E364A8E98E}">
      <dgm:prSet/>
      <dgm:spPr/>
      <dgm:t>
        <a:bodyPr/>
        <a:lstStyle/>
        <a:p>
          <a:r>
            <a:rPr lang="tr-TR" dirty="0"/>
            <a:t>Grafik Tasarım Bölümü</a:t>
          </a:r>
        </a:p>
      </dgm:t>
    </dgm:pt>
    <dgm:pt modelId="{E003C036-C647-4F7F-A52B-45C17BEDBEAC}" type="parTrans" cxnId="{43061048-0C0D-424D-8CD6-FA196E9903BD}">
      <dgm:prSet/>
      <dgm:spPr/>
      <dgm:t>
        <a:bodyPr/>
        <a:lstStyle/>
        <a:p>
          <a:endParaRPr lang="tr-TR"/>
        </a:p>
      </dgm:t>
    </dgm:pt>
    <dgm:pt modelId="{7AAF0715-BC59-4795-830A-485510E6AEB1}" type="sibTrans" cxnId="{43061048-0C0D-424D-8CD6-FA196E9903BD}">
      <dgm:prSet/>
      <dgm:spPr/>
      <dgm:t>
        <a:bodyPr/>
        <a:lstStyle/>
        <a:p>
          <a:endParaRPr lang="tr-TR"/>
        </a:p>
      </dgm:t>
    </dgm:pt>
    <dgm:pt modelId="{B630877E-A026-4B0A-B504-7DD287922F8F}" type="pres">
      <dgm:prSet presAssocID="{81E53F67-A82C-4153-91CC-DB953EE1ADE8}" presName="linear" presStyleCnt="0">
        <dgm:presLayoutVars>
          <dgm:dir/>
          <dgm:animLvl val="lvl"/>
          <dgm:resizeHandles val="exact"/>
        </dgm:presLayoutVars>
      </dgm:prSet>
      <dgm:spPr/>
    </dgm:pt>
    <dgm:pt modelId="{5823427D-E167-430A-8F6F-D5EBD7E5C331}" type="pres">
      <dgm:prSet presAssocID="{FEADB499-157A-4B3D-B1A6-C79733BBBE86}" presName="parentLin" presStyleCnt="0"/>
      <dgm:spPr/>
    </dgm:pt>
    <dgm:pt modelId="{8EB1E653-0E25-41B0-B0A4-C2D7BC3106C5}" type="pres">
      <dgm:prSet presAssocID="{FEADB499-157A-4B3D-B1A6-C79733BBBE86}" presName="parentLeftMargin" presStyleLbl="node1" presStyleIdx="0" presStyleCnt="2"/>
      <dgm:spPr/>
    </dgm:pt>
    <dgm:pt modelId="{5B899DC4-6C6D-4F62-8361-C81B63696B9F}" type="pres">
      <dgm:prSet presAssocID="{FEADB499-157A-4B3D-B1A6-C79733BBBE8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7B7F4E2-25C0-4F54-80BA-F9E9A4589F10}" type="pres">
      <dgm:prSet presAssocID="{FEADB499-157A-4B3D-B1A6-C79733BBBE86}" presName="negativeSpace" presStyleCnt="0"/>
      <dgm:spPr/>
    </dgm:pt>
    <dgm:pt modelId="{766A867A-7466-4AB6-8519-972390FF5887}" type="pres">
      <dgm:prSet presAssocID="{FEADB499-157A-4B3D-B1A6-C79733BBBE86}" presName="childText" presStyleLbl="conFgAcc1" presStyleIdx="0" presStyleCnt="2">
        <dgm:presLayoutVars>
          <dgm:bulletEnabled val="1"/>
        </dgm:presLayoutVars>
      </dgm:prSet>
      <dgm:spPr/>
    </dgm:pt>
    <dgm:pt modelId="{BAA40D73-0C01-4C7D-B1A9-601D8C322EEE}" type="pres">
      <dgm:prSet presAssocID="{D81E9281-EB35-4C82-BEDD-9305793CE6D2}" presName="spaceBetweenRectangles" presStyleCnt="0"/>
      <dgm:spPr/>
    </dgm:pt>
    <dgm:pt modelId="{A7924D6B-A4C0-4079-8B4D-CCE4C254E35A}" type="pres">
      <dgm:prSet presAssocID="{C5843BB7-3AB6-4DCA-BA2B-D55383DCC535}" presName="parentLin" presStyleCnt="0"/>
      <dgm:spPr/>
    </dgm:pt>
    <dgm:pt modelId="{2D16D6C1-34D7-4182-A15F-27E35188CE88}" type="pres">
      <dgm:prSet presAssocID="{C5843BB7-3AB6-4DCA-BA2B-D55383DCC535}" presName="parentLeftMargin" presStyleLbl="node1" presStyleIdx="0" presStyleCnt="2"/>
      <dgm:spPr/>
    </dgm:pt>
    <dgm:pt modelId="{88770953-0D09-4C4C-A4C8-FE540DCAC999}" type="pres">
      <dgm:prSet presAssocID="{C5843BB7-3AB6-4DCA-BA2B-D55383DCC53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8C3AFA2-9F2C-493F-8740-348921192395}" type="pres">
      <dgm:prSet presAssocID="{C5843BB7-3AB6-4DCA-BA2B-D55383DCC535}" presName="negativeSpace" presStyleCnt="0"/>
      <dgm:spPr/>
    </dgm:pt>
    <dgm:pt modelId="{11B6E6A6-6A89-411E-A453-83E718BCC102}" type="pres">
      <dgm:prSet presAssocID="{C5843BB7-3AB6-4DCA-BA2B-D55383DCC53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3FF2B30-9F67-425F-AB02-688D093A615A}" srcId="{FEADB499-157A-4B3D-B1A6-C79733BBBE86}" destId="{6C8D1F77-6D40-4EB2-991B-C8066A635BA1}" srcOrd="0" destOrd="0" parTransId="{BE0604BA-4023-43E1-BF51-05481DC14F5C}" sibTransId="{90BCC00A-1DC8-447F-9694-5D08221C7C59}"/>
    <dgm:cxn modelId="{43061048-0C0D-424D-8CD6-FA196E9903BD}" srcId="{C5843BB7-3AB6-4DCA-BA2B-D55383DCC535}" destId="{0B040374-12D9-4479-96E0-95E364A8E98E}" srcOrd="1" destOrd="0" parTransId="{E003C036-C647-4F7F-A52B-45C17BEDBEAC}" sibTransId="{7AAF0715-BC59-4795-830A-485510E6AEB1}"/>
    <dgm:cxn modelId="{AE5C7F49-C750-4132-A98A-5CDCA5726F46}" type="presOf" srcId="{C5843BB7-3AB6-4DCA-BA2B-D55383DCC535}" destId="{2D16D6C1-34D7-4182-A15F-27E35188CE88}" srcOrd="0" destOrd="0" presId="urn:microsoft.com/office/officeart/2005/8/layout/list1"/>
    <dgm:cxn modelId="{8ADB9452-417F-494D-9F56-B035F31773F9}" type="presOf" srcId="{FEADB499-157A-4B3D-B1A6-C79733BBBE86}" destId="{5B899DC4-6C6D-4F62-8361-C81B63696B9F}" srcOrd="1" destOrd="0" presId="urn:microsoft.com/office/officeart/2005/8/layout/list1"/>
    <dgm:cxn modelId="{E48B9680-945C-4596-B26E-F75F86DBC3C0}" type="presOf" srcId="{C5843BB7-3AB6-4DCA-BA2B-D55383DCC535}" destId="{88770953-0D09-4C4C-A4C8-FE540DCAC999}" srcOrd="1" destOrd="0" presId="urn:microsoft.com/office/officeart/2005/8/layout/list1"/>
    <dgm:cxn modelId="{1576CA91-4F31-468F-8722-1E7AD43B10C4}" type="presOf" srcId="{349EE816-E3D0-499A-A308-20504632AB9D}" destId="{11B6E6A6-6A89-411E-A453-83E718BCC102}" srcOrd="0" destOrd="0" presId="urn:microsoft.com/office/officeart/2005/8/layout/list1"/>
    <dgm:cxn modelId="{D72FAF94-A28F-4435-B9D4-1FC921BB0BB8}" type="presOf" srcId="{0B040374-12D9-4479-96E0-95E364A8E98E}" destId="{11B6E6A6-6A89-411E-A453-83E718BCC102}" srcOrd="0" destOrd="1" presId="urn:microsoft.com/office/officeart/2005/8/layout/list1"/>
    <dgm:cxn modelId="{01467C98-4750-426E-BE5E-3CEF94EAE477}" type="presOf" srcId="{FEADB499-157A-4B3D-B1A6-C79733BBBE86}" destId="{8EB1E653-0E25-41B0-B0A4-C2D7BC3106C5}" srcOrd="0" destOrd="0" presId="urn:microsoft.com/office/officeart/2005/8/layout/list1"/>
    <dgm:cxn modelId="{342A27BA-B269-4263-B66C-ECD3CE0F9F91}" type="presOf" srcId="{81E53F67-A82C-4153-91CC-DB953EE1ADE8}" destId="{B630877E-A026-4B0A-B504-7DD287922F8F}" srcOrd="0" destOrd="0" presId="urn:microsoft.com/office/officeart/2005/8/layout/list1"/>
    <dgm:cxn modelId="{8885F0BB-6793-4FA2-ADBD-86147461A6A0}" srcId="{C5843BB7-3AB6-4DCA-BA2B-D55383DCC535}" destId="{349EE816-E3D0-499A-A308-20504632AB9D}" srcOrd="0" destOrd="0" parTransId="{7954932E-465F-4558-A094-1564EF5ACFBD}" sibTransId="{A21791BD-AD16-4152-9120-BB00CB70E061}"/>
    <dgm:cxn modelId="{925EB1CC-4A0C-4F33-A460-73AF0A16C0D8}" type="presOf" srcId="{6C8D1F77-6D40-4EB2-991B-C8066A635BA1}" destId="{766A867A-7466-4AB6-8519-972390FF5887}" srcOrd="0" destOrd="0" presId="urn:microsoft.com/office/officeart/2005/8/layout/list1"/>
    <dgm:cxn modelId="{E374C6D5-8FCC-4491-BA5D-687F2D944278}" srcId="{81E53F67-A82C-4153-91CC-DB953EE1ADE8}" destId="{FEADB499-157A-4B3D-B1A6-C79733BBBE86}" srcOrd="0" destOrd="0" parTransId="{D7861241-D773-4AD8-BBE8-595EB6E6B1F8}" sibTransId="{D81E9281-EB35-4C82-BEDD-9305793CE6D2}"/>
    <dgm:cxn modelId="{A2303FE5-2929-44FE-AB12-96F2B47817A6}" srcId="{81E53F67-A82C-4153-91CC-DB953EE1ADE8}" destId="{C5843BB7-3AB6-4DCA-BA2B-D55383DCC535}" srcOrd="1" destOrd="0" parTransId="{CE594B8D-6981-4712-84DE-1D52E9502067}" sibTransId="{825F5A33-0EB9-4B31-B623-0A0A49A6CD48}"/>
    <dgm:cxn modelId="{E6E059F3-BE43-4670-867A-D5E9FA9DE72D}" srcId="{FEADB499-157A-4B3D-B1A6-C79733BBBE86}" destId="{99D31259-5B92-4C85-9A8D-ADE49608E1D7}" srcOrd="1" destOrd="0" parTransId="{44F23E33-8347-4E3B-8849-BCD25D41C67D}" sibTransId="{F3FDEA32-86D3-4918-8683-8178FF1AA7BF}"/>
    <dgm:cxn modelId="{E731A8FB-9860-453B-8DDA-1F9B6484023A}" type="presOf" srcId="{99D31259-5B92-4C85-9A8D-ADE49608E1D7}" destId="{766A867A-7466-4AB6-8519-972390FF5887}" srcOrd="0" destOrd="1" presId="urn:microsoft.com/office/officeart/2005/8/layout/list1"/>
    <dgm:cxn modelId="{C53B1D3B-B3EE-437E-9930-0484B463ABB5}" type="presParOf" srcId="{B630877E-A026-4B0A-B504-7DD287922F8F}" destId="{5823427D-E167-430A-8F6F-D5EBD7E5C331}" srcOrd="0" destOrd="0" presId="urn:microsoft.com/office/officeart/2005/8/layout/list1"/>
    <dgm:cxn modelId="{6684FD6E-A4C4-4AF5-87C8-F076366154A7}" type="presParOf" srcId="{5823427D-E167-430A-8F6F-D5EBD7E5C331}" destId="{8EB1E653-0E25-41B0-B0A4-C2D7BC3106C5}" srcOrd="0" destOrd="0" presId="urn:microsoft.com/office/officeart/2005/8/layout/list1"/>
    <dgm:cxn modelId="{85DF8A0B-99BB-480C-A131-B9B787C0E88A}" type="presParOf" srcId="{5823427D-E167-430A-8F6F-D5EBD7E5C331}" destId="{5B899DC4-6C6D-4F62-8361-C81B63696B9F}" srcOrd="1" destOrd="0" presId="urn:microsoft.com/office/officeart/2005/8/layout/list1"/>
    <dgm:cxn modelId="{4B0FB377-C352-44DA-83E8-75D351A63C8B}" type="presParOf" srcId="{B630877E-A026-4B0A-B504-7DD287922F8F}" destId="{37B7F4E2-25C0-4F54-80BA-F9E9A4589F10}" srcOrd="1" destOrd="0" presId="urn:microsoft.com/office/officeart/2005/8/layout/list1"/>
    <dgm:cxn modelId="{AEFEC8F6-4422-4D2B-97F2-CBD68D5D9046}" type="presParOf" srcId="{B630877E-A026-4B0A-B504-7DD287922F8F}" destId="{766A867A-7466-4AB6-8519-972390FF5887}" srcOrd="2" destOrd="0" presId="urn:microsoft.com/office/officeart/2005/8/layout/list1"/>
    <dgm:cxn modelId="{253889E0-AFA6-4E9C-A767-49EF08FD57F1}" type="presParOf" srcId="{B630877E-A026-4B0A-B504-7DD287922F8F}" destId="{BAA40D73-0C01-4C7D-B1A9-601D8C322EEE}" srcOrd="3" destOrd="0" presId="urn:microsoft.com/office/officeart/2005/8/layout/list1"/>
    <dgm:cxn modelId="{86D4E9FB-9B5E-46A5-9BCB-125ADB992FF9}" type="presParOf" srcId="{B630877E-A026-4B0A-B504-7DD287922F8F}" destId="{A7924D6B-A4C0-4079-8B4D-CCE4C254E35A}" srcOrd="4" destOrd="0" presId="urn:microsoft.com/office/officeart/2005/8/layout/list1"/>
    <dgm:cxn modelId="{78D4A807-13F0-4258-A1B3-074603A1402F}" type="presParOf" srcId="{A7924D6B-A4C0-4079-8B4D-CCE4C254E35A}" destId="{2D16D6C1-34D7-4182-A15F-27E35188CE88}" srcOrd="0" destOrd="0" presId="urn:microsoft.com/office/officeart/2005/8/layout/list1"/>
    <dgm:cxn modelId="{E87AC154-96BE-48C3-8A32-C4AC5D073E26}" type="presParOf" srcId="{A7924D6B-A4C0-4079-8B4D-CCE4C254E35A}" destId="{88770953-0D09-4C4C-A4C8-FE540DCAC999}" srcOrd="1" destOrd="0" presId="urn:microsoft.com/office/officeart/2005/8/layout/list1"/>
    <dgm:cxn modelId="{6DBE6633-EC02-4240-B548-819B56D564D7}" type="presParOf" srcId="{B630877E-A026-4B0A-B504-7DD287922F8F}" destId="{38C3AFA2-9F2C-493F-8740-348921192395}" srcOrd="5" destOrd="0" presId="urn:microsoft.com/office/officeart/2005/8/layout/list1"/>
    <dgm:cxn modelId="{9AB3F520-277B-4752-8A3A-66630D053ECF}" type="presParOf" srcId="{B630877E-A026-4B0A-B504-7DD287922F8F}" destId="{11B6E6A6-6A89-411E-A453-83E718BCC10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53F67-A82C-4153-91CC-DB953EE1ADE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EADB499-157A-4B3D-B1A6-C79733BBBE86}">
      <dgm:prSet phldrT="[Text]"/>
      <dgm:spPr/>
      <dgm:t>
        <a:bodyPr/>
        <a:lstStyle/>
        <a:p>
          <a:r>
            <a:rPr lang="tr-TR" dirty="0"/>
            <a:t>Yüksek Lisans</a:t>
          </a:r>
        </a:p>
      </dgm:t>
    </dgm:pt>
    <dgm:pt modelId="{D7861241-D773-4AD8-BBE8-595EB6E6B1F8}" type="parTrans" cxnId="{E374C6D5-8FCC-4491-BA5D-687F2D944278}">
      <dgm:prSet/>
      <dgm:spPr/>
      <dgm:t>
        <a:bodyPr/>
        <a:lstStyle/>
        <a:p>
          <a:endParaRPr lang="tr-TR"/>
        </a:p>
      </dgm:t>
    </dgm:pt>
    <dgm:pt modelId="{D81E9281-EB35-4C82-BEDD-9305793CE6D2}" type="sibTrans" cxnId="{E374C6D5-8FCC-4491-BA5D-687F2D944278}">
      <dgm:prSet/>
      <dgm:spPr/>
      <dgm:t>
        <a:bodyPr/>
        <a:lstStyle/>
        <a:p>
          <a:endParaRPr lang="tr-TR"/>
        </a:p>
      </dgm:t>
    </dgm:pt>
    <dgm:pt modelId="{6C8D1F77-6D40-4EB2-991B-C8066A635BA1}">
      <dgm:prSet phldrT="[Text]"/>
      <dgm:spPr/>
      <dgm:t>
        <a:bodyPr/>
        <a:lstStyle/>
        <a:p>
          <a:r>
            <a:rPr lang="tr-TR" dirty="0"/>
            <a:t>Şehir ve Bölge Planlama Anabilim Dalı / Kentsel Tasarım Programı</a:t>
          </a:r>
        </a:p>
      </dgm:t>
    </dgm:pt>
    <dgm:pt modelId="{BE0604BA-4023-43E1-BF51-05481DC14F5C}" type="parTrans" cxnId="{E3FF2B30-9F67-425F-AB02-688D093A615A}">
      <dgm:prSet/>
      <dgm:spPr/>
      <dgm:t>
        <a:bodyPr/>
        <a:lstStyle/>
        <a:p>
          <a:endParaRPr lang="tr-TR"/>
        </a:p>
      </dgm:t>
    </dgm:pt>
    <dgm:pt modelId="{90BCC00A-1DC8-447F-9694-5D08221C7C59}" type="sibTrans" cxnId="{E3FF2B30-9F67-425F-AB02-688D093A615A}">
      <dgm:prSet/>
      <dgm:spPr/>
      <dgm:t>
        <a:bodyPr/>
        <a:lstStyle/>
        <a:p>
          <a:endParaRPr lang="tr-TR"/>
        </a:p>
      </dgm:t>
    </dgm:pt>
    <dgm:pt modelId="{13AB59A9-52EE-4ABC-B79E-C9257CFECDBE}">
      <dgm:prSet phldrT="[Text]"/>
      <dgm:spPr/>
      <dgm:t>
        <a:bodyPr/>
        <a:lstStyle/>
        <a:p>
          <a:r>
            <a:rPr lang="tr-TR" dirty="0"/>
            <a:t>Peyzaj Mimarlığı Anabilim Dalı / Peyzaj Mimarlığı Programı</a:t>
          </a:r>
        </a:p>
      </dgm:t>
    </dgm:pt>
    <dgm:pt modelId="{5D2B80D1-DECF-4AE9-A37E-96D189114677}" type="parTrans" cxnId="{815ED0D5-D25F-4969-8D6D-C6C81A11B362}">
      <dgm:prSet/>
      <dgm:spPr/>
      <dgm:t>
        <a:bodyPr/>
        <a:lstStyle/>
        <a:p>
          <a:endParaRPr lang="tr-TR"/>
        </a:p>
      </dgm:t>
    </dgm:pt>
    <dgm:pt modelId="{3E800A5A-BF80-48F1-8E36-649C46DA4F78}" type="sibTrans" cxnId="{815ED0D5-D25F-4969-8D6D-C6C81A11B362}">
      <dgm:prSet/>
      <dgm:spPr/>
      <dgm:t>
        <a:bodyPr/>
        <a:lstStyle/>
        <a:p>
          <a:endParaRPr lang="tr-TR"/>
        </a:p>
      </dgm:t>
    </dgm:pt>
    <dgm:pt modelId="{B630877E-A026-4B0A-B504-7DD287922F8F}" type="pres">
      <dgm:prSet presAssocID="{81E53F67-A82C-4153-91CC-DB953EE1ADE8}" presName="linear" presStyleCnt="0">
        <dgm:presLayoutVars>
          <dgm:dir/>
          <dgm:animLvl val="lvl"/>
          <dgm:resizeHandles val="exact"/>
        </dgm:presLayoutVars>
      </dgm:prSet>
      <dgm:spPr/>
    </dgm:pt>
    <dgm:pt modelId="{5823427D-E167-430A-8F6F-D5EBD7E5C331}" type="pres">
      <dgm:prSet presAssocID="{FEADB499-157A-4B3D-B1A6-C79733BBBE86}" presName="parentLin" presStyleCnt="0"/>
      <dgm:spPr/>
    </dgm:pt>
    <dgm:pt modelId="{8EB1E653-0E25-41B0-B0A4-C2D7BC3106C5}" type="pres">
      <dgm:prSet presAssocID="{FEADB499-157A-4B3D-B1A6-C79733BBBE86}" presName="parentLeftMargin" presStyleLbl="node1" presStyleIdx="0" presStyleCnt="1"/>
      <dgm:spPr/>
    </dgm:pt>
    <dgm:pt modelId="{5B899DC4-6C6D-4F62-8361-C81B63696B9F}" type="pres">
      <dgm:prSet presAssocID="{FEADB499-157A-4B3D-B1A6-C79733BBBE8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7B7F4E2-25C0-4F54-80BA-F9E9A4589F10}" type="pres">
      <dgm:prSet presAssocID="{FEADB499-157A-4B3D-B1A6-C79733BBBE86}" presName="negativeSpace" presStyleCnt="0"/>
      <dgm:spPr/>
    </dgm:pt>
    <dgm:pt modelId="{766A867A-7466-4AB6-8519-972390FF5887}" type="pres">
      <dgm:prSet presAssocID="{FEADB499-157A-4B3D-B1A6-C79733BBBE86}" presName="childText" presStyleLbl="conFgAcc1" presStyleIdx="0" presStyleCnt="1" custLinFactNeighborX="-3097">
        <dgm:presLayoutVars>
          <dgm:bulletEnabled val="1"/>
        </dgm:presLayoutVars>
      </dgm:prSet>
      <dgm:spPr/>
    </dgm:pt>
  </dgm:ptLst>
  <dgm:cxnLst>
    <dgm:cxn modelId="{E3FF2B30-9F67-425F-AB02-688D093A615A}" srcId="{FEADB499-157A-4B3D-B1A6-C79733BBBE86}" destId="{6C8D1F77-6D40-4EB2-991B-C8066A635BA1}" srcOrd="0" destOrd="0" parTransId="{BE0604BA-4023-43E1-BF51-05481DC14F5C}" sibTransId="{90BCC00A-1DC8-447F-9694-5D08221C7C59}"/>
    <dgm:cxn modelId="{8ADB9452-417F-494D-9F56-B035F31773F9}" type="presOf" srcId="{FEADB499-157A-4B3D-B1A6-C79733BBBE86}" destId="{5B899DC4-6C6D-4F62-8361-C81B63696B9F}" srcOrd="1" destOrd="0" presId="urn:microsoft.com/office/officeart/2005/8/layout/list1"/>
    <dgm:cxn modelId="{01467C98-4750-426E-BE5E-3CEF94EAE477}" type="presOf" srcId="{FEADB499-157A-4B3D-B1A6-C79733BBBE86}" destId="{8EB1E653-0E25-41B0-B0A4-C2D7BC3106C5}" srcOrd="0" destOrd="0" presId="urn:microsoft.com/office/officeart/2005/8/layout/list1"/>
    <dgm:cxn modelId="{342A27BA-B269-4263-B66C-ECD3CE0F9F91}" type="presOf" srcId="{81E53F67-A82C-4153-91CC-DB953EE1ADE8}" destId="{B630877E-A026-4B0A-B504-7DD287922F8F}" srcOrd="0" destOrd="0" presId="urn:microsoft.com/office/officeart/2005/8/layout/list1"/>
    <dgm:cxn modelId="{925EB1CC-4A0C-4F33-A460-73AF0A16C0D8}" type="presOf" srcId="{6C8D1F77-6D40-4EB2-991B-C8066A635BA1}" destId="{766A867A-7466-4AB6-8519-972390FF5887}" srcOrd="0" destOrd="0" presId="urn:microsoft.com/office/officeart/2005/8/layout/list1"/>
    <dgm:cxn modelId="{E374C6D5-8FCC-4491-BA5D-687F2D944278}" srcId="{81E53F67-A82C-4153-91CC-DB953EE1ADE8}" destId="{FEADB499-157A-4B3D-B1A6-C79733BBBE86}" srcOrd="0" destOrd="0" parTransId="{D7861241-D773-4AD8-BBE8-595EB6E6B1F8}" sibTransId="{D81E9281-EB35-4C82-BEDD-9305793CE6D2}"/>
    <dgm:cxn modelId="{815ED0D5-D25F-4969-8D6D-C6C81A11B362}" srcId="{FEADB499-157A-4B3D-B1A6-C79733BBBE86}" destId="{13AB59A9-52EE-4ABC-B79E-C9257CFECDBE}" srcOrd="1" destOrd="0" parTransId="{5D2B80D1-DECF-4AE9-A37E-96D189114677}" sibTransId="{3E800A5A-BF80-48F1-8E36-649C46DA4F78}"/>
    <dgm:cxn modelId="{BB3138E0-F15B-451B-85D6-1EC8903CB34A}" type="presOf" srcId="{13AB59A9-52EE-4ABC-B79E-C9257CFECDBE}" destId="{766A867A-7466-4AB6-8519-972390FF5887}" srcOrd="0" destOrd="1" presId="urn:microsoft.com/office/officeart/2005/8/layout/list1"/>
    <dgm:cxn modelId="{C53B1D3B-B3EE-437E-9930-0484B463ABB5}" type="presParOf" srcId="{B630877E-A026-4B0A-B504-7DD287922F8F}" destId="{5823427D-E167-430A-8F6F-D5EBD7E5C331}" srcOrd="0" destOrd="0" presId="urn:microsoft.com/office/officeart/2005/8/layout/list1"/>
    <dgm:cxn modelId="{6684FD6E-A4C4-4AF5-87C8-F076366154A7}" type="presParOf" srcId="{5823427D-E167-430A-8F6F-D5EBD7E5C331}" destId="{8EB1E653-0E25-41B0-B0A4-C2D7BC3106C5}" srcOrd="0" destOrd="0" presId="urn:microsoft.com/office/officeart/2005/8/layout/list1"/>
    <dgm:cxn modelId="{85DF8A0B-99BB-480C-A131-B9B787C0E88A}" type="presParOf" srcId="{5823427D-E167-430A-8F6F-D5EBD7E5C331}" destId="{5B899DC4-6C6D-4F62-8361-C81B63696B9F}" srcOrd="1" destOrd="0" presId="urn:microsoft.com/office/officeart/2005/8/layout/list1"/>
    <dgm:cxn modelId="{4B0FB377-C352-44DA-83E8-75D351A63C8B}" type="presParOf" srcId="{B630877E-A026-4B0A-B504-7DD287922F8F}" destId="{37B7F4E2-25C0-4F54-80BA-F9E9A4589F10}" srcOrd="1" destOrd="0" presId="urn:microsoft.com/office/officeart/2005/8/layout/list1"/>
    <dgm:cxn modelId="{AEFEC8F6-4422-4D2B-97F2-CBD68D5D9046}" type="presParOf" srcId="{B630877E-A026-4B0A-B504-7DD287922F8F}" destId="{766A867A-7466-4AB6-8519-972390FF588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A867A-7466-4AB6-8519-972390FF5887}">
      <dsp:nvSpPr>
        <dsp:cNvPr id="0" name=""/>
        <dsp:cNvSpPr/>
      </dsp:nvSpPr>
      <dsp:spPr>
        <a:xfrm>
          <a:off x="0" y="514693"/>
          <a:ext cx="10515600" cy="174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24840" rIns="816127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000" kern="1200" dirty="0"/>
            <a:t>Şehir ve Bölge Planlama Bölümü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000" kern="1200" dirty="0"/>
            <a:t>Peyzaj Mimarlığı Bölümü</a:t>
          </a:r>
        </a:p>
      </dsp:txBody>
      <dsp:txXfrm>
        <a:off x="0" y="514693"/>
        <a:ext cx="10515600" cy="1748250"/>
      </dsp:txXfrm>
    </dsp:sp>
    <dsp:sp modelId="{5B899DC4-6C6D-4F62-8361-C81B63696B9F}">
      <dsp:nvSpPr>
        <dsp:cNvPr id="0" name=""/>
        <dsp:cNvSpPr/>
      </dsp:nvSpPr>
      <dsp:spPr>
        <a:xfrm>
          <a:off x="525780" y="71893"/>
          <a:ext cx="7360920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Aktif (öğrenci alımına açık) olanlar</a:t>
          </a:r>
        </a:p>
      </dsp:txBody>
      <dsp:txXfrm>
        <a:off x="569011" y="115124"/>
        <a:ext cx="7274458" cy="799138"/>
      </dsp:txXfrm>
    </dsp:sp>
    <dsp:sp modelId="{11B6E6A6-6A89-411E-A453-83E718BCC102}">
      <dsp:nvSpPr>
        <dsp:cNvPr id="0" name=""/>
        <dsp:cNvSpPr/>
      </dsp:nvSpPr>
      <dsp:spPr>
        <a:xfrm>
          <a:off x="0" y="2867743"/>
          <a:ext cx="10515600" cy="174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24840" rIns="816127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000" kern="1200" dirty="0"/>
            <a:t>Mimarlık Bölümü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000" kern="1200" dirty="0"/>
            <a:t>Grafik Tasarım Bölümü</a:t>
          </a:r>
        </a:p>
      </dsp:txBody>
      <dsp:txXfrm>
        <a:off x="0" y="2867743"/>
        <a:ext cx="10515600" cy="1748250"/>
      </dsp:txXfrm>
    </dsp:sp>
    <dsp:sp modelId="{88770953-0D09-4C4C-A4C8-FE540DCAC999}">
      <dsp:nvSpPr>
        <dsp:cNvPr id="0" name=""/>
        <dsp:cNvSpPr/>
      </dsp:nvSpPr>
      <dsp:spPr>
        <a:xfrm>
          <a:off x="525780" y="2424943"/>
          <a:ext cx="7360920" cy="885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Pasif (öğrenci alımına kapalı) olanlar</a:t>
          </a:r>
        </a:p>
      </dsp:txBody>
      <dsp:txXfrm>
        <a:off x="569011" y="2468174"/>
        <a:ext cx="7274458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A867A-7466-4AB6-8519-972390FF5887}">
      <dsp:nvSpPr>
        <dsp:cNvPr id="0" name=""/>
        <dsp:cNvSpPr/>
      </dsp:nvSpPr>
      <dsp:spPr>
        <a:xfrm>
          <a:off x="0" y="479662"/>
          <a:ext cx="8439912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31" tIns="416560" rIns="65503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Şehir ve Bölge Planlama Anabilim Dalı / Kentsel Tasarım Programı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Peyzaj Mimarlığı Anabilim Dalı / Peyzaj Mimarlığı Programı</a:t>
          </a:r>
        </a:p>
      </dsp:txBody>
      <dsp:txXfrm>
        <a:off x="0" y="479662"/>
        <a:ext cx="8439912" cy="1165500"/>
      </dsp:txXfrm>
    </dsp:sp>
    <dsp:sp modelId="{5B899DC4-6C6D-4F62-8361-C81B63696B9F}">
      <dsp:nvSpPr>
        <dsp:cNvPr id="0" name=""/>
        <dsp:cNvSpPr/>
      </dsp:nvSpPr>
      <dsp:spPr>
        <a:xfrm>
          <a:off x="421995" y="184462"/>
          <a:ext cx="5907938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306" tIns="0" rIns="22330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Yüksek Lisans</a:t>
          </a:r>
        </a:p>
      </dsp:txBody>
      <dsp:txXfrm>
        <a:off x="450816" y="213283"/>
        <a:ext cx="585029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8429B-EE59-41F7-B954-F180555A2C09}" type="datetimeFigureOut">
              <a:rPr lang="tr-TR" smtClean="0"/>
              <a:t>5.05.2026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BF735-C093-4715-9A24-46B2B7FBDA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69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E40C9-8050-7B84-0DCE-6B11CDA80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C4E99CC-A89F-D658-C854-BBBEC9A95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A7E15AE-43C5-44F9-973C-B9FF612ED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46892B5-4DF3-562D-0D1B-A703CE9D6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BF735-C093-4715-9A24-46B2B7FBDA8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1675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A42B2-82C7-39F0-F01B-6AC6C850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16CC1CC-2193-42AA-1632-4BFBF0105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0C64D45-E701-D84E-2E6D-FE68B192C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013D2E2-2F3E-EAD4-861E-54AD4D908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BF735-C093-4715-9A24-46B2B7FBDA8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720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4C3A-F7FA-1AFD-DA77-03CE8F0B7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700" y="625987"/>
            <a:ext cx="7264400" cy="358156"/>
          </a:xfrm>
        </p:spPr>
        <p:txBody>
          <a:bodyPr>
            <a:normAutofit/>
          </a:bodyPr>
          <a:lstStyle>
            <a:lvl1pPr algn="ctr">
              <a:defRPr sz="2200" b="1"/>
            </a:lvl1pPr>
          </a:lstStyle>
          <a:p>
            <a:r>
              <a:rPr lang="tr-TR" dirty="0"/>
              <a:t>BİRİM YÖNETİMİ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D2068-4533-54BB-128A-8F3C3786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6A481-76F4-4D93-3375-A7C74823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76DFE-4A56-BA20-568A-A7795D1A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D3786B-5DA8-BB80-3398-76C68A3F4CAB}"/>
              </a:ext>
            </a:extLst>
          </p:cNvPr>
          <p:cNvSpPr/>
          <p:nvPr/>
        </p:nvSpPr>
        <p:spPr>
          <a:xfrm>
            <a:off x="4189128" y="3111652"/>
            <a:ext cx="2213544" cy="404659"/>
          </a:xfrm>
          <a:custGeom>
            <a:avLst/>
            <a:gdLst>
              <a:gd name="connsiteX0" fmla="*/ 0 w 4674474"/>
              <a:gd name="connsiteY0" fmla="*/ 0 h 2372430"/>
              <a:gd name="connsiteX1" fmla="*/ 4674474 w 4674474"/>
              <a:gd name="connsiteY1" fmla="*/ 0 h 2372430"/>
              <a:gd name="connsiteX2" fmla="*/ 4674474 w 4674474"/>
              <a:gd name="connsiteY2" fmla="*/ 2372430 h 2372430"/>
              <a:gd name="connsiteX3" fmla="*/ 0 w 4674474"/>
              <a:gd name="connsiteY3" fmla="*/ 2372430 h 2372430"/>
              <a:gd name="connsiteX4" fmla="*/ 0 w 4674474"/>
              <a:gd name="connsiteY4" fmla="*/ 0 h 237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4474" h="2372430">
                <a:moveTo>
                  <a:pt x="0" y="0"/>
                </a:moveTo>
                <a:lnTo>
                  <a:pt x="4674474" y="0"/>
                </a:lnTo>
                <a:lnTo>
                  <a:pt x="4674474" y="2372430"/>
                </a:lnTo>
                <a:lnTo>
                  <a:pt x="0" y="2372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4973" tIns="41275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200" kern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87F53-7D96-22EA-F7F0-03C5BC7B0799}"/>
              </a:ext>
            </a:extLst>
          </p:cNvPr>
          <p:cNvSpPr>
            <a:spLocks noChangeAspect="1"/>
          </p:cNvSpPr>
          <p:nvPr/>
        </p:nvSpPr>
        <p:spPr>
          <a:xfrm>
            <a:off x="4412857" y="1020837"/>
            <a:ext cx="1539319" cy="2082111"/>
          </a:xfrm>
          <a:prstGeom prst="rect">
            <a:avLst/>
          </a:prstGeom>
          <a:solidFill>
            <a:schemeClr val="accent1">
              <a:tint val="50000"/>
              <a:hueOff val="0"/>
              <a:satOff val="0"/>
              <a:lumOff val="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/>
          <a:lstStyle/>
          <a:p>
            <a:endParaRPr lang="tr-TR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CDA8D7-10EC-A266-FF4B-726BECBB3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7499" y="3110089"/>
            <a:ext cx="2159748" cy="38010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 dirty="0"/>
              <a:t>Ad Soyad (Dekan)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32F21A-A4B9-AE03-D0B7-90D9C8127E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63101" y="1026414"/>
            <a:ext cx="1489075" cy="2057556"/>
          </a:xfrm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Resim ekleyiniz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601A60-E7AF-2A68-DF40-E7A228F661D9}"/>
              </a:ext>
            </a:extLst>
          </p:cNvPr>
          <p:cNvGrpSpPr/>
          <p:nvPr/>
        </p:nvGrpSpPr>
        <p:grpSpPr>
          <a:xfrm>
            <a:off x="849206" y="3632068"/>
            <a:ext cx="2213544" cy="2418810"/>
            <a:chOff x="4151792" y="1113007"/>
            <a:chExt cx="2329566" cy="250929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83A604-EAE7-AF05-9667-E769186EFC0B}"/>
                </a:ext>
              </a:extLst>
            </p:cNvPr>
            <p:cNvSpPr/>
            <p:nvPr/>
          </p:nvSpPr>
          <p:spPr>
            <a:xfrm>
              <a:off x="4151792" y="3202509"/>
              <a:ext cx="2329566" cy="419797"/>
            </a:xfrm>
            <a:custGeom>
              <a:avLst/>
              <a:gdLst>
                <a:gd name="connsiteX0" fmla="*/ 0 w 4674474"/>
                <a:gd name="connsiteY0" fmla="*/ 0 h 2372430"/>
                <a:gd name="connsiteX1" fmla="*/ 4674474 w 4674474"/>
                <a:gd name="connsiteY1" fmla="*/ 0 h 2372430"/>
                <a:gd name="connsiteX2" fmla="*/ 4674474 w 4674474"/>
                <a:gd name="connsiteY2" fmla="*/ 2372430 h 2372430"/>
                <a:gd name="connsiteX3" fmla="*/ 0 w 4674474"/>
                <a:gd name="connsiteY3" fmla="*/ 2372430 h 2372430"/>
                <a:gd name="connsiteX4" fmla="*/ 0 w 4674474"/>
                <a:gd name="connsiteY4" fmla="*/ 0 h 237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474" h="2372430">
                  <a:moveTo>
                    <a:pt x="0" y="0"/>
                  </a:moveTo>
                  <a:lnTo>
                    <a:pt x="4674474" y="0"/>
                  </a:lnTo>
                  <a:lnTo>
                    <a:pt x="4674474" y="2372430"/>
                  </a:lnTo>
                  <a:lnTo>
                    <a:pt x="0" y="2372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4973" tIns="41275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tr-TR" sz="1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847F1D-B611-C8EE-873C-21588E52E8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3012" y="1113007"/>
              <a:ext cx="1567124" cy="2089500"/>
            </a:xfrm>
            <a:prstGeom prst="rect">
              <a:avLst/>
            </a:prstGeom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wrap="none"/>
            <a:lstStyle/>
            <a:p>
              <a:endParaRPr lang="tr-TR" dirty="0"/>
            </a:p>
          </p:txBody>
        </p:sp>
      </p:grp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515CEA9B-69CA-EE24-37E0-227A78822F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7419" y="3650615"/>
            <a:ext cx="1452281" cy="2008460"/>
          </a:xfrm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Resim ekleyiniz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CA753CD-9636-50B5-F337-D84B921DA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002" y="5677622"/>
            <a:ext cx="2159748" cy="4046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 dirty="0"/>
              <a:t>Ad Soyad (Dekan Yardımcı)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2E1F4A0-7C7C-8899-DCDC-39267D5F630E}"/>
              </a:ext>
            </a:extLst>
          </p:cNvPr>
          <p:cNvSpPr/>
          <p:nvPr userDrawn="1"/>
        </p:nvSpPr>
        <p:spPr>
          <a:xfrm>
            <a:off x="4189592" y="5642257"/>
            <a:ext cx="2213544" cy="404658"/>
          </a:xfrm>
          <a:custGeom>
            <a:avLst/>
            <a:gdLst>
              <a:gd name="connsiteX0" fmla="*/ 0 w 4674474"/>
              <a:gd name="connsiteY0" fmla="*/ 0 h 2372430"/>
              <a:gd name="connsiteX1" fmla="*/ 4674474 w 4674474"/>
              <a:gd name="connsiteY1" fmla="*/ 0 h 2372430"/>
              <a:gd name="connsiteX2" fmla="*/ 4674474 w 4674474"/>
              <a:gd name="connsiteY2" fmla="*/ 2372430 h 2372430"/>
              <a:gd name="connsiteX3" fmla="*/ 0 w 4674474"/>
              <a:gd name="connsiteY3" fmla="*/ 2372430 h 2372430"/>
              <a:gd name="connsiteX4" fmla="*/ 0 w 4674474"/>
              <a:gd name="connsiteY4" fmla="*/ 0 h 237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4474" h="2372430">
                <a:moveTo>
                  <a:pt x="0" y="0"/>
                </a:moveTo>
                <a:lnTo>
                  <a:pt x="4674474" y="0"/>
                </a:lnTo>
                <a:lnTo>
                  <a:pt x="4674474" y="2372430"/>
                </a:lnTo>
                <a:lnTo>
                  <a:pt x="0" y="2372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4973" tIns="41275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200" kern="12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FC9082-5B64-D921-4B6C-8EE62C14E132}"/>
              </a:ext>
            </a:extLst>
          </p:cNvPr>
          <p:cNvSpPr>
            <a:spLocks noChangeAspect="1"/>
          </p:cNvSpPr>
          <p:nvPr userDrawn="1"/>
        </p:nvSpPr>
        <p:spPr>
          <a:xfrm>
            <a:off x="4551826" y="3628106"/>
            <a:ext cx="1489075" cy="2014150"/>
          </a:xfrm>
          <a:prstGeom prst="rect">
            <a:avLst/>
          </a:prstGeom>
          <a:solidFill>
            <a:schemeClr val="accent1">
              <a:tint val="50000"/>
              <a:hueOff val="0"/>
              <a:satOff val="0"/>
              <a:lumOff val="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/>
          <a:lstStyle/>
          <a:p>
            <a:endParaRPr lang="tr-TR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9581952-53C9-2848-D9CB-0083DB10890E}"/>
              </a:ext>
            </a:extLst>
          </p:cNvPr>
          <p:cNvSpPr/>
          <p:nvPr userDrawn="1"/>
        </p:nvSpPr>
        <p:spPr>
          <a:xfrm>
            <a:off x="7529978" y="5652066"/>
            <a:ext cx="2213544" cy="404658"/>
          </a:xfrm>
          <a:custGeom>
            <a:avLst/>
            <a:gdLst>
              <a:gd name="connsiteX0" fmla="*/ 0 w 4674474"/>
              <a:gd name="connsiteY0" fmla="*/ 0 h 2372430"/>
              <a:gd name="connsiteX1" fmla="*/ 4674474 w 4674474"/>
              <a:gd name="connsiteY1" fmla="*/ 0 h 2372430"/>
              <a:gd name="connsiteX2" fmla="*/ 4674474 w 4674474"/>
              <a:gd name="connsiteY2" fmla="*/ 2372430 h 2372430"/>
              <a:gd name="connsiteX3" fmla="*/ 0 w 4674474"/>
              <a:gd name="connsiteY3" fmla="*/ 2372430 h 2372430"/>
              <a:gd name="connsiteX4" fmla="*/ 0 w 4674474"/>
              <a:gd name="connsiteY4" fmla="*/ 0 h 237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4474" h="2372430">
                <a:moveTo>
                  <a:pt x="0" y="0"/>
                </a:moveTo>
                <a:lnTo>
                  <a:pt x="4674474" y="0"/>
                </a:lnTo>
                <a:lnTo>
                  <a:pt x="4674474" y="2372430"/>
                </a:lnTo>
                <a:lnTo>
                  <a:pt x="0" y="237243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4973" tIns="41275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200" kern="12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55CDC7-E362-78F1-ABC6-8DC057371DCC}"/>
              </a:ext>
            </a:extLst>
          </p:cNvPr>
          <p:cNvSpPr>
            <a:spLocks noChangeAspect="1"/>
          </p:cNvSpPr>
          <p:nvPr userDrawn="1"/>
        </p:nvSpPr>
        <p:spPr>
          <a:xfrm>
            <a:off x="7892212" y="3637915"/>
            <a:ext cx="1489075" cy="2014150"/>
          </a:xfrm>
          <a:prstGeom prst="rect">
            <a:avLst/>
          </a:prstGeom>
          <a:solidFill>
            <a:schemeClr val="accent1">
              <a:tint val="50000"/>
              <a:hueOff val="0"/>
              <a:satOff val="0"/>
              <a:lumOff val="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/>
          <a:lstStyle/>
          <a:p>
            <a:endParaRPr lang="tr-TR" dirty="0"/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AE3CE188-D0B5-266E-FFE9-8352C51073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51362" y="3643605"/>
            <a:ext cx="1452281" cy="2008460"/>
          </a:xfrm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Resim ekleyiniz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A99479B-C304-B828-C831-1F64997B45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42924" y="5652065"/>
            <a:ext cx="2159748" cy="4046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 dirty="0"/>
              <a:t>Ad Soyad (Dekan Yardımcı)</a:t>
            </a:r>
          </a:p>
        </p:txBody>
      </p:sp>
      <p:sp>
        <p:nvSpPr>
          <p:cNvPr id="33" name="Picture Placeholder 18">
            <a:extLst>
              <a:ext uri="{FF2B5EF4-FFF2-40B4-BE49-F238E27FC236}">
                <a16:creationId xmlns:a16="http://schemas.microsoft.com/office/drawing/2014/main" id="{C9377410-F1B0-DA3F-2066-A9FFE09A37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91284" y="3643040"/>
            <a:ext cx="1452281" cy="2008460"/>
          </a:xfrm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Resim ekleyiniz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A2DDAA7F-E187-498D-D0C7-1528566640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82846" y="5651500"/>
            <a:ext cx="2159748" cy="4046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 dirty="0"/>
              <a:t>Ad Soyad (Fakülte Sekreteri)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1EC2A9CE-13AB-A9B1-6BB3-159C1E5606B9}"/>
              </a:ext>
            </a:extLst>
          </p:cNvPr>
          <p:cNvCxnSpPr>
            <a:stCxn id="17" idx="1"/>
            <a:endCxn id="23" idx="0"/>
          </p:cNvCxnSpPr>
          <p:nvPr userDrawn="1"/>
        </p:nvCxnSpPr>
        <p:spPr>
          <a:xfrm rot="10800000" flipV="1">
            <a:off x="1953561" y="3300141"/>
            <a:ext cx="2243939" cy="350474"/>
          </a:xfrm>
          <a:prstGeom prst="bentConnector2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CAD0E2E-ABC0-AB7B-78BB-C382DD7BA892}"/>
              </a:ext>
            </a:extLst>
          </p:cNvPr>
          <p:cNvCxnSpPr>
            <a:stCxn id="17" idx="3"/>
            <a:endCxn id="33" idx="0"/>
          </p:cNvCxnSpPr>
          <p:nvPr userDrawn="1"/>
        </p:nvCxnSpPr>
        <p:spPr>
          <a:xfrm>
            <a:off x="6357247" y="3300141"/>
            <a:ext cx="2260178" cy="342899"/>
          </a:xfrm>
          <a:prstGeom prst="bentConnector2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3D98A2-E5DD-2270-021B-D646862CDA4D}"/>
              </a:ext>
            </a:extLst>
          </p:cNvPr>
          <p:cNvCxnSpPr>
            <a:cxnSpLocks/>
            <a:stCxn id="17" idx="2"/>
            <a:endCxn id="31" idx="0"/>
          </p:cNvCxnSpPr>
          <p:nvPr userDrawn="1"/>
        </p:nvCxnSpPr>
        <p:spPr>
          <a:xfrm>
            <a:off x="5277373" y="3490192"/>
            <a:ext cx="130" cy="15341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1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2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6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2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2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EC9E-C025-B5A8-B393-8ECC0C63F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520700"/>
            <a:ext cx="9753600" cy="571500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tr-TR" dirty="0"/>
              <a:t>Bölüm Adını Giriniz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BE0CC-7CCD-4147-530D-0CE4AF4A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DAF8F-8AD9-FEE2-3609-ECCFC415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4CCE-F816-5827-1BA5-596AB8D1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etin Yer Tutucusu 2">
            <a:extLst>
              <a:ext uri="{FF2B5EF4-FFF2-40B4-BE49-F238E27FC236}">
                <a16:creationId xmlns:a16="http://schemas.microsoft.com/office/drawing/2014/main" id="{7FE6A1BB-6F5B-2BD5-F9EB-7CC965E8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080" y="1213945"/>
            <a:ext cx="10376719" cy="478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6770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8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6106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3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7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1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3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6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4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8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2228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tr-TR" sz="4000" b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anose="02020603050405020304" pitchFamily="18" charset="0"/>
              </a:rPr>
              <a:t>GÜZEL SANATLAR VE TASARIM </a:t>
            </a: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Times New Roman" panose="02020603050405020304" pitchFamily="18" charset="0"/>
              </a:rPr>
              <a:t>FAKÜLTESİ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784803" y="4687372"/>
            <a:ext cx="4007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anose="02020603050405020304" pitchFamily="18" charset="0"/>
              </a:rPr>
              <a:t>2025 Yılı Brifing Toplantısı</a:t>
            </a:r>
          </a:p>
        </p:txBody>
      </p:sp>
    </p:spTree>
    <p:extLst>
      <p:ext uri="{BB962C8B-B14F-4D97-AF65-F5344CB8AC3E}">
        <p14:creationId xmlns:p14="http://schemas.microsoft.com/office/powerpoint/2010/main" val="87560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377CF-CADE-413C-BDC0-58D7741FC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06A3-0281-F027-9921-0CD1D08B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GRAFİK TASARIM BÖLÜMÜ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68F94D60-1DB4-CF10-9145-5A5417257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36409"/>
              </p:ext>
            </p:extLst>
          </p:nvPr>
        </p:nvGraphicFramePr>
        <p:xfrm>
          <a:off x="838200" y="1389063"/>
          <a:ext cx="4404359" cy="380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639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EFA3B-AE27-6D32-7806-C8499DE6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83DC-DEB6-1758-5E75-16B42653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LİSANSÜSTÜ PROGRAMLARIMIZ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1921E1-D9EE-1F3C-3F99-77DF19645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122626"/>
              </p:ext>
            </p:extLst>
          </p:nvPr>
        </p:nvGraphicFramePr>
        <p:xfrm>
          <a:off x="838200" y="1389063"/>
          <a:ext cx="8439912" cy="182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14">
            <a:extLst>
              <a:ext uri="{FF2B5EF4-FFF2-40B4-BE49-F238E27FC236}">
                <a16:creationId xmlns:a16="http://schemas.microsoft.com/office/drawing/2014/main" id="{617897D9-1199-DE8F-0256-5E728134DF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679136"/>
              </p:ext>
            </p:extLst>
          </p:nvPr>
        </p:nvGraphicFramePr>
        <p:xfrm>
          <a:off x="2302952" y="3311385"/>
          <a:ext cx="2917230" cy="278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7928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155765"/>
            <a:ext cx="10515600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85" dirty="0">
                <a:latin typeface="Calibri"/>
                <a:cs typeface="Calibri"/>
              </a:rPr>
              <a:t>KURUM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İÇİ</a:t>
            </a:r>
            <a:r>
              <a:rPr sz="2800" spc="-12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YÜKSELMELER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8200" y="2089948"/>
            <a:ext cx="3286125" cy="3286724"/>
            <a:chOff x="838200" y="2089948"/>
            <a:chExt cx="3286125" cy="3286724"/>
          </a:xfrm>
        </p:grpSpPr>
        <p:pic>
          <p:nvPicPr>
            <p:cNvPr id="4" name="object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13"/>
            <a:stretch/>
          </p:blipFill>
          <p:spPr>
            <a:xfrm>
              <a:off x="838200" y="2089948"/>
              <a:ext cx="3237313" cy="2612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200" y="2089950"/>
              <a:ext cx="3286125" cy="2628900"/>
            </a:xfrm>
            <a:custGeom>
              <a:avLst/>
              <a:gdLst/>
              <a:ahLst/>
              <a:cxnLst/>
              <a:rect l="l" t="t" r="r" b="b"/>
              <a:pathLst>
                <a:path w="3286125" h="2628900">
                  <a:moveTo>
                    <a:pt x="0" y="0"/>
                  </a:moveTo>
                  <a:lnTo>
                    <a:pt x="3286125" y="0"/>
                  </a:lnTo>
                  <a:lnTo>
                    <a:pt x="3286125" y="2628900"/>
                  </a:lnTo>
                  <a:lnTo>
                    <a:pt x="0" y="26289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3951" y="4357497"/>
              <a:ext cx="2924810" cy="1019175"/>
            </a:xfrm>
            <a:custGeom>
              <a:avLst/>
              <a:gdLst/>
              <a:ahLst/>
              <a:cxnLst/>
              <a:rect l="l" t="t" r="r" b="b"/>
              <a:pathLst>
                <a:path w="2924810" h="1019175">
                  <a:moveTo>
                    <a:pt x="2924651" y="1018578"/>
                  </a:moveTo>
                  <a:lnTo>
                    <a:pt x="0" y="1018578"/>
                  </a:lnTo>
                  <a:lnTo>
                    <a:pt x="0" y="98463"/>
                  </a:lnTo>
                  <a:lnTo>
                    <a:pt x="1706048" y="98463"/>
                  </a:lnTo>
                  <a:lnTo>
                    <a:pt x="2054561" y="0"/>
                  </a:lnTo>
                  <a:lnTo>
                    <a:pt x="2437212" y="98463"/>
                  </a:lnTo>
                  <a:lnTo>
                    <a:pt x="2924651" y="98463"/>
                  </a:lnTo>
                  <a:lnTo>
                    <a:pt x="2924651" y="1018578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3951" y="4357497"/>
              <a:ext cx="2924810" cy="1019175"/>
            </a:xfrm>
            <a:custGeom>
              <a:avLst/>
              <a:gdLst/>
              <a:ahLst/>
              <a:cxnLst/>
              <a:rect l="l" t="t" r="r" b="b"/>
              <a:pathLst>
                <a:path w="2924810" h="1019175">
                  <a:moveTo>
                    <a:pt x="0" y="98463"/>
                  </a:moveTo>
                  <a:lnTo>
                    <a:pt x="1706048" y="98463"/>
                  </a:lnTo>
                  <a:lnTo>
                    <a:pt x="2054561" y="0"/>
                  </a:lnTo>
                  <a:lnTo>
                    <a:pt x="2437212" y="98463"/>
                  </a:lnTo>
                  <a:lnTo>
                    <a:pt x="2924651" y="98463"/>
                  </a:lnTo>
                  <a:lnTo>
                    <a:pt x="2924651" y="251815"/>
                  </a:lnTo>
                  <a:lnTo>
                    <a:pt x="2924651" y="481838"/>
                  </a:lnTo>
                  <a:lnTo>
                    <a:pt x="2924651" y="1018578"/>
                  </a:lnTo>
                  <a:lnTo>
                    <a:pt x="2437212" y="1018578"/>
                  </a:lnTo>
                  <a:lnTo>
                    <a:pt x="1706048" y="1018578"/>
                  </a:lnTo>
                  <a:lnTo>
                    <a:pt x="0" y="1018578"/>
                  </a:lnTo>
                  <a:lnTo>
                    <a:pt x="0" y="481838"/>
                  </a:lnTo>
                  <a:lnTo>
                    <a:pt x="0" y="251815"/>
                  </a:lnTo>
                  <a:lnTo>
                    <a:pt x="0" y="9846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77791" y="4465313"/>
            <a:ext cx="1937732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tr-TR" sz="1550" b="1" dirty="0">
                <a:latin typeface="Calibri"/>
                <a:cs typeface="Calibri"/>
              </a:rPr>
              <a:t>Huriye Simten SÜTÜNÇ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3525" y="4703057"/>
            <a:ext cx="2295055" cy="614912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lang="tr-TR" sz="1550" b="1" spc="-10" dirty="0">
                <a:latin typeface="Calibri"/>
                <a:cs typeface="Calibri"/>
              </a:rPr>
              <a:t>                  Doç. Dr.</a:t>
            </a:r>
            <a:endParaRPr sz="1550" dirty="0">
              <a:latin typeface="Calibri"/>
              <a:cs typeface="Calibri"/>
            </a:endParaRPr>
          </a:p>
          <a:p>
            <a:pPr marL="54610">
              <a:lnSpc>
                <a:spcPct val="100000"/>
              </a:lnSpc>
              <a:spcBef>
                <a:spcPts val="480"/>
              </a:spcBef>
            </a:pPr>
            <a:r>
              <a:rPr lang="tr-TR" sz="1550" b="1" dirty="0">
                <a:latin typeface="Calibri"/>
                <a:cs typeface="Calibri"/>
              </a:rPr>
              <a:t>Peyzaj Mimarlığı </a:t>
            </a:r>
            <a:r>
              <a:rPr sz="1550" b="1" spc="-10" dirty="0" err="1">
                <a:latin typeface="Calibri"/>
                <a:cs typeface="Calibri"/>
              </a:rPr>
              <a:t>Bölümü</a:t>
            </a:r>
            <a:endParaRPr sz="155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52937" y="1981200"/>
            <a:ext cx="3286125" cy="3395471"/>
            <a:chOff x="4452937" y="2114550"/>
            <a:chExt cx="3286125" cy="3395471"/>
          </a:xfrm>
        </p:grpSpPr>
        <p:pic>
          <p:nvPicPr>
            <p:cNvPr id="11" name="object 1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1" b="23657"/>
            <a:stretch/>
          </p:blipFill>
          <p:spPr>
            <a:xfrm>
              <a:off x="4518501" y="2223298"/>
              <a:ext cx="3039758" cy="26122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52937" y="2114550"/>
              <a:ext cx="3286125" cy="2628900"/>
            </a:xfrm>
            <a:custGeom>
              <a:avLst/>
              <a:gdLst/>
              <a:ahLst/>
              <a:cxnLst/>
              <a:rect l="l" t="t" r="r" b="b"/>
              <a:pathLst>
                <a:path w="3286125" h="2628900">
                  <a:moveTo>
                    <a:pt x="0" y="0"/>
                  </a:moveTo>
                  <a:lnTo>
                    <a:pt x="3286125" y="0"/>
                  </a:lnTo>
                  <a:lnTo>
                    <a:pt x="3286125" y="2628900"/>
                  </a:lnTo>
                  <a:lnTo>
                    <a:pt x="0" y="26289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48695" y="4490845"/>
              <a:ext cx="2924810" cy="1019175"/>
            </a:xfrm>
            <a:custGeom>
              <a:avLst/>
              <a:gdLst/>
              <a:ahLst/>
              <a:cxnLst/>
              <a:rect l="l" t="t" r="r" b="b"/>
              <a:pathLst>
                <a:path w="2924809" h="1019175">
                  <a:moveTo>
                    <a:pt x="2924644" y="1018578"/>
                  </a:moveTo>
                  <a:lnTo>
                    <a:pt x="0" y="1018578"/>
                  </a:lnTo>
                  <a:lnTo>
                    <a:pt x="0" y="98463"/>
                  </a:lnTo>
                  <a:lnTo>
                    <a:pt x="1706041" y="98463"/>
                  </a:lnTo>
                  <a:lnTo>
                    <a:pt x="2054567" y="0"/>
                  </a:lnTo>
                  <a:lnTo>
                    <a:pt x="2437206" y="98463"/>
                  </a:lnTo>
                  <a:lnTo>
                    <a:pt x="2924644" y="98463"/>
                  </a:lnTo>
                  <a:lnTo>
                    <a:pt x="2924644" y="101857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48695" y="4490846"/>
              <a:ext cx="2924810" cy="1019175"/>
            </a:xfrm>
            <a:custGeom>
              <a:avLst/>
              <a:gdLst/>
              <a:ahLst/>
              <a:cxnLst/>
              <a:rect l="l" t="t" r="r" b="b"/>
              <a:pathLst>
                <a:path w="2924809" h="1019175">
                  <a:moveTo>
                    <a:pt x="0" y="98463"/>
                  </a:moveTo>
                  <a:lnTo>
                    <a:pt x="1706041" y="98463"/>
                  </a:lnTo>
                  <a:lnTo>
                    <a:pt x="2054567" y="0"/>
                  </a:lnTo>
                  <a:lnTo>
                    <a:pt x="2437206" y="98463"/>
                  </a:lnTo>
                  <a:lnTo>
                    <a:pt x="2924644" y="98463"/>
                  </a:lnTo>
                  <a:lnTo>
                    <a:pt x="2924644" y="251815"/>
                  </a:lnTo>
                  <a:lnTo>
                    <a:pt x="2924644" y="481838"/>
                  </a:lnTo>
                  <a:lnTo>
                    <a:pt x="2924644" y="1018578"/>
                  </a:lnTo>
                  <a:lnTo>
                    <a:pt x="2437206" y="1018578"/>
                  </a:lnTo>
                  <a:lnTo>
                    <a:pt x="1706041" y="1018578"/>
                  </a:lnTo>
                  <a:lnTo>
                    <a:pt x="0" y="1018578"/>
                  </a:lnTo>
                  <a:lnTo>
                    <a:pt x="0" y="481838"/>
                  </a:lnTo>
                  <a:lnTo>
                    <a:pt x="0" y="251815"/>
                  </a:lnTo>
                  <a:lnTo>
                    <a:pt x="0" y="98463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35252" y="4465313"/>
            <a:ext cx="1364449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tr-TR" sz="1550" b="1" dirty="0">
                <a:latin typeface="Calibri"/>
                <a:cs typeface="Calibri"/>
              </a:rPr>
              <a:t>Esra BAYAZIT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91832" y="4703057"/>
            <a:ext cx="2385293" cy="614912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lang="tr-TR" sz="1550" b="1" spc="-10" dirty="0">
                <a:latin typeface="Calibri"/>
                <a:cs typeface="Calibri"/>
              </a:rPr>
              <a:t>                    Doç. Dr.</a:t>
            </a:r>
            <a:endParaRPr lang="tr-TR" sz="1550" dirty="0">
              <a:latin typeface="Calibri"/>
              <a:cs typeface="Calibri"/>
            </a:endParaRPr>
          </a:p>
          <a:p>
            <a:pPr marL="54610">
              <a:lnSpc>
                <a:spcPct val="100000"/>
              </a:lnSpc>
              <a:spcBef>
                <a:spcPts val="480"/>
              </a:spcBef>
            </a:pPr>
            <a:r>
              <a:rPr lang="tr-TR" sz="1550" b="1" dirty="0">
                <a:latin typeface="Calibri"/>
                <a:cs typeface="Calibri"/>
              </a:rPr>
              <a:t>Peyzaj Mimarlığı </a:t>
            </a:r>
            <a:r>
              <a:rPr lang="tr-TR" sz="1550" b="1" spc="-10" dirty="0">
                <a:latin typeface="Calibri"/>
                <a:cs typeface="Calibri"/>
              </a:rPr>
              <a:t>Bölümü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71B5-25FD-645D-7E73-4C9FFA5D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85B3-38CC-DD72-6FF3-09D463A8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403727"/>
              </p:ext>
            </p:extLst>
          </p:nvPr>
        </p:nvGraphicFramePr>
        <p:xfrm>
          <a:off x="1001486" y="1122194"/>
          <a:ext cx="10000343" cy="44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6590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05528-6231-B904-2C24-1C17376C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66E3-817F-8FDB-706A-5F7D2240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0994B9B7-43C5-0029-33C7-E8F5E6093B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981223"/>
              </p:ext>
            </p:extLst>
          </p:nvPr>
        </p:nvGraphicFramePr>
        <p:xfrm>
          <a:off x="1001486" y="1122194"/>
          <a:ext cx="10000343" cy="44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716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CB6C-3EC1-8FF5-D0D4-23B8C0052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EFC7-E20D-ED64-C9E5-DDBC4DB7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A7639ADF-AC29-80F2-F023-9C400BEBFA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230741"/>
              </p:ext>
            </p:extLst>
          </p:nvPr>
        </p:nvGraphicFramePr>
        <p:xfrm>
          <a:off x="1001486" y="1122194"/>
          <a:ext cx="10000343" cy="44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789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99D8-4A8B-5A40-4D86-CEF5B246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0F90-9406-AF2D-7175-0DF81627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AA711287-2D01-A5C1-DE99-A86D6D4274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304609"/>
              </p:ext>
            </p:extLst>
          </p:nvPr>
        </p:nvGraphicFramePr>
        <p:xfrm>
          <a:off x="1001486" y="1122194"/>
          <a:ext cx="10000343" cy="44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674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A1078-E414-4C76-DE93-14F0A2A4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1856-2C51-496C-0D86-65BDB439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25A565E-F1A8-BC23-2104-84B9CD7EC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756320"/>
              </p:ext>
            </p:extLst>
          </p:nvPr>
        </p:nvGraphicFramePr>
        <p:xfrm>
          <a:off x="1145227" y="1409437"/>
          <a:ext cx="9901546" cy="3480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519">
                  <a:extLst>
                    <a:ext uri="{9D8B030D-6E8A-4147-A177-3AD203B41FA5}">
                      <a16:colId xmlns:a16="http://schemas.microsoft.com/office/drawing/2014/main" val="1594657814"/>
                    </a:ext>
                  </a:extLst>
                </a:gridCol>
                <a:gridCol w="6170058">
                  <a:extLst>
                    <a:ext uri="{9D8B030D-6E8A-4147-A177-3AD203B41FA5}">
                      <a16:colId xmlns:a16="http://schemas.microsoft.com/office/drawing/2014/main" val="2981362610"/>
                    </a:ext>
                  </a:extLst>
                </a:gridCol>
                <a:gridCol w="2280969">
                  <a:extLst>
                    <a:ext uri="{9D8B030D-6E8A-4147-A177-3AD203B41FA5}">
                      <a16:colId xmlns:a16="http://schemas.microsoft.com/office/drawing/2014/main" val="451744477"/>
                    </a:ext>
                  </a:extLst>
                </a:gridCol>
              </a:tblGrid>
              <a:tr h="353005">
                <a:tc gridSpan="3">
                  <a:txBody>
                    <a:bodyPr/>
                    <a:lstStyle/>
                    <a:p>
                      <a:r>
                        <a:rPr lang="tr-TR" dirty="0"/>
                        <a:t>DIŞ KAYNAKLI PROJELER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67266"/>
                  </a:ext>
                </a:extLst>
              </a:tr>
              <a:tr h="461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 Türü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 Adı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Yürütücü/Araştırmacı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227123"/>
                  </a:ext>
                </a:extLst>
              </a:tr>
              <a:tr h="3982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TÜBİTAK 1001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Küçük Kentlerin Yeniden Şekillenmesinde Üniversitenin Rolü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Araştırmacı – Dr. Öğr. Üyesi Eda KOÇAK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6974601"/>
                  </a:ext>
                </a:extLst>
              </a:tr>
              <a:tr h="767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TÜBİTAK 3501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Hibrit Yenilenebilir Enerji Kaynaklarına Dayalı Yeşil Hidrojen Tesislerinin Yer Seçiminde Çok Amaçlı Mekânsal Karar Alma Modeli: Türkiye Örneği</a:t>
                      </a:r>
                      <a:endParaRPr lang="tr-TR" sz="12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Araştırmacı – Dr. Öğr. Üyesi Eda KOÇAK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61045"/>
                  </a:ext>
                </a:extLst>
              </a:tr>
              <a:tr h="708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TÜBİTAK 3005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Toplumsal Cinsiyet Eşitliğine Duyarlı ve Dezavantajlı Grupları Gözeten Şehir Planlama Yönergesi Önerisi, Türkiye Örneği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Araştırmacı –Arş Gör. Esra ŞIRKI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098613"/>
                  </a:ext>
                </a:extLst>
              </a:tr>
              <a:tr h="767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TÜBİTAK 2209A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Üniversite Kampüslerinde Kullanıcı Açısından Mekan Kalitesinin Tespiti ve Kullanıcı Odaklı Planlama Önerilerinin Geliştirilmesi: Siirt Üniversitesi </a:t>
                      </a:r>
                      <a:r>
                        <a:rPr lang="tr-TR" sz="12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Kezer</a:t>
                      </a:r>
                      <a:r>
                        <a:rPr lang="tr-TR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Yerleşkesi Örneği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Danışman, Arş Gör. Esra ŞIRKI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8717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35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FC0A6-6185-FE76-0C51-05174DAFD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48DC-E0FA-1914-5F7B-512F396B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A8DD13-0072-E95E-8AEE-998F1BD1F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670413"/>
              </p:ext>
            </p:extLst>
          </p:nvPr>
        </p:nvGraphicFramePr>
        <p:xfrm>
          <a:off x="1087583" y="1296366"/>
          <a:ext cx="10260774" cy="3231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143">
                  <a:extLst>
                    <a:ext uri="{9D8B030D-6E8A-4147-A177-3AD203B41FA5}">
                      <a16:colId xmlns:a16="http://schemas.microsoft.com/office/drawing/2014/main" val="1594657814"/>
                    </a:ext>
                  </a:extLst>
                </a:gridCol>
                <a:gridCol w="6393908">
                  <a:extLst>
                    <a:ext uri="{9D8B030D-6E8A-4147-A177-3AD203B41FA5}">
                      <a16:colId xmlns:a16="http://schemas.microsoft.com/office/drawing/2014/main" val="2981362610"/>
                    </a:ext>
                  </a:extLst>
                </a:gridCol>
                <a:gridCol w="2363723">
                  <a:extLst>
                    <a:ext uri="{9D8B030D-6E8A-4147-A177-3AD203B41FA5}">
                      <a16:colId xmlns:a16="http://schemas.microsoft.com/office/drawing/2014/main" val="451744477"/>
                    </a:ext>
                  </a:extLst>
                </a:gridCol>
              </a:tblGrid>
              <a:tr h="321404">
                <a:tc gridSpan="3">
                  <a:txBody>
                    <a:bodyPr/>
                    <a:lstStyle/>
                    <a:p>
                      <a:r>
                        <a:rPr lang="tr-TR" dirty="0"/>
                        <a:t>DIŞ KAYNAKLI PROJELER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67266"/>
                  </a:ext>
                </a:extLst>
              </a:tr>
              <a:tr h="47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 Türü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 Adı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Yürütücü/Araştırmacı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227123"/>
                  </a:ext>
                </a:extLst>
              </a:tr>
              <a:tr h="795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TÜBİTAK 2209A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Halkın Kent Meydanı Algısının Yapay Zeka Uygulamaları Üzerinden Değerlendirilmesi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Danışman, Prof. Dr. Arzu ALTUNTAŞ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61045"/>
                  </a:ext>
                </a:extLst>
              </a:tr>
              <a:tr h="7957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TÜBİTAK 1002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Çayboğazı</a:t>
                      </a:r>
                      <a:r>
                        <a:rPr lang="tr-TR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Barajı’nın İnşaat ve İşletme Aşamalarında İklimsel ve Hidrolojik Parametreler Üzerindeki Etkisini Peyzaj Dinamikleri Aracılığı ile Kaynak-Yutak Peyzajlar Açısından Araştırılması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Yürütücü- Doç. Dr. H. Simten SÜTÜNÇ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025796"/>
                  </a:ext>
                </a:extLst>
              </a:tr>
              <a:tr h="795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TÜBİTAK 2218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Erişilebilirlik Çalışmalarında Mekân Dizimi Yönteminin Üniversite Yerleşkelerinde Uygulanması Üzerine Bir Araştırma: Düzce Üniversitesi Konuralp Yerleşkesi Örneği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Araştırmacı, Dr. Öğr. Üyesi Nuray ÖZKARACA ÖZALP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098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85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9421C-724E-DB6E-163C-106C0D8DC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0CFE-9EBA-8C6A-021D-3B73E93A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BİLİMSEL FAALİYETLERİMİZ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10C8F31-B6D2-039D-0A51-82B7EC28A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403426"/>
              </p:ext>
            </p:extLst>
          </p:nvPr>
        </p:nvGraphicFramePr>
        <p:xfrm>
          <a:off x="1087583" y="1296367"/>
          <a:ext cx="8036893" cy="1950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217">
                  <a:extLst>
                    <a:ext uri="{9D8B030D-6E8A-4147-A177-3AD203B41FA5}">
                      <a16:colId xmlns:a16="http://schemas.microsoft.com/office/drawing/2014/main" val="1594657814"/>
                    </a:ext>
                  </a:extLst>
                </a:gridCol>
                <a:gridCol w="3769360">
                  <a:extLst>
                    <a:ext uri="{9D8B030D-6E8A-4147-A177-3AD203B41FA5}">
                      <a16:colId xmlns:a16="http://schemas.microsoft.com/office/drawing/2014/main" val="298136261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51744477"/>
                    </a:ext>
                  </a:extLst>
                </a:gridCol>
                <a:gridCol w="926333">
                  <a:extLst>
                    <a:ext uri="{9D8B030D-6E8A-4147-A177-3AD203B41FA5}">
                      <a16:colId xmlns:a16="http://schemas.microsoft.com/office/drawing/2014/main" val="1384924708"/>
                    </a:ext>
                  </a:extLst>
                </a:gridCol>
                <a:gridCol w="915965">
                  <a:extLst>
                    <a:ext uri="{9D8B030D-6E8A-4147-A177-3AD203B41FA5}">
                      <a16:colId xmlns:a16="http://schemas.microsoft.com/office/drawing/2014/main" val="3653658553"/>
                    </a:ext>
                  </a:extLst>
                </a:gridCol>
              </a:tblGrid>
              <a:tr h="281276">
                <a:tc gridSpan="5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67266"/>
                  </a:ext>
                </a:extLst>
              </a:tr>
              <a:tr h="41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 Türü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 Adı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Yürütücü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Başlama Tarihi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Bitiş Tarihi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227123"/>
                  </a:ext>
                </a:extLst>
              </a:tr>
              <a:tr h="799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Kariyer Başlangıç Destek Projesi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Siirt Kenti Örneğinde Kentsel Donatı Alanlarının Kentsel</a:t>
                      </a:r>
                    </a:p>
                    <a:p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Yaşam Niteliğine Katkısının Belirlenmesi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Doç. Dr. Esra BAYAZIT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10-11-2023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Devam ediyor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6974601"/>
                  </a:ext>
                </a:extLst>
              </a:tr>
              <a:tr h="2111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098613"/>
                  </a:ext>
                </a:extLst>
              </a:tr>
            </a:tbl>
          </a:graphicData>
        </a:graphic>
      </p:graphicFrame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4D297613-98F1-E221-A5CD-37F11D83C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935265"/>
              </p:ext>
            </p:extLst>
          </p:nvPr>
        </p:nvGraphicFramePr>
        <p:xfrm>
          <a:off x="1087583" y="3429000"/>
          <a:ext cx="7736716" cy="1920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040">
                  <a:extLst>
                    <a:ext uri="{9D8B030D-6E8A-4147-A177-3AD203B41FA5}">
                      <a16:colId xmlns:a16="http://schemas.microsoft.com/office/drawing/2014/main" val="456117717"/>
                    </a:ext>
                  </a:extLst>
                </a:gridCol>
                <a:gridCol w="3769360">
                  <a:extLst>
                    <a:ext uri="{9D8B030D-6E8A-4147-A177-3AD203B41FA5}">
                      <a16:colId xmlns:a16="http://schemas.microsoft.com/office/drawing/2014/main" val="298136261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51744477"/>
                    </a:ext>
                  </a:extLst>
                </a:gridCol>
                <a:gridCol w="926333">
                  <a:extLst>
                    <a:ext uri="{9D8B030D-6E8A-4147-A177-3AD203B41FA5}">
                      <a16:colId xmlns:a16="http://schemas.microsoft.com/office/drawing/2014/main" val="1384924708"/>
                    </a:ext>
                  </a:extLst>
                </a:gridCol>
                <a:gridCol w="915965">
                  <a:extLst>
                    <a:ext uri="{9D8B030D-6E8A-4147-A177-3AD203B41FA5}">
                      <a16:colId xmlns:a16="http://schemas.microsoft.com/office/drawing/2014/main" val="3653658553"/>
                    </a:ext>
                  </a:extLst>
                </a:gridCol>
              </a:tblGrid>
              <a:tr h="28127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Faydalı Model / Patent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67266"/>
                  </a:ext>
                </a:extLst>
              </a:tr>
              <a:tr h="41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Patent No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Ürün Adı Adı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Patent Sahibi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Başlama Tarihi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Bitiş Tarihi</a:t>
                      </a:r>
                      <a:endParaRPr lang="tr-T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227123"/>
                  </a:ext>
                </a:extLst>
              </a:tr>
              <a:tr h="799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009148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Aydınlatma Direği-I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Doç. Dr. Esra BAYAZIT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01-11-2024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01-11-2029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6974601"/>
                  </a:ext>
                </a:extLst>
              </a:tr>
              <a:tr h="2111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098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78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898-63E9-644E-C967-2037EE93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Misyon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71540-89FF-6CC1-1347-C91D8A9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963"/>
            <a:ext cx="10651958" cy="2257426"/>
          </a:xfrm>
        </p:spPr>
        <p:txBody>
          <a:bodyPr/>
          <a:lstStyle/>
          <a:p>
            <a:pPr marL="0" indent="0" algn="just">
              <a:buNone/>
            </a:pPr>
            <a:endParaRPr lang="tr-TR" b="0" i="0" dirty="0">
              <a:solidFill>
                <a:srgbClr val="333333"/>
              </a:solidFill>
              <a:effectLst/>
              <a:latin typeface="din_trregular"/>
            </a:endParaRPr>
          </a:p>
          <a:p>
            <a:pPr marL="0" indent="0" algn="just">
              <a:buNone/>
            </a:pPr>
            <a:r>
              <a:rPr lang="tr-TR" b="0" i="0" dirty="0">
                <a:solidFill>
                  <a:srgbClr val="333333"/>
                </a:solidFill>
                <a:effectLst/>
                <a:latin typeface="din_trregular"/>
              </a:rPr>
              <a:t>Evrensel değerlere sahip, sanat, tasarım, iletişim ve teknolojinin birlikteliğini benimsemiş, çağdaş, yenilikçi ve sorumluluk sahibi bireyler yetiştirmektir.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021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6599" y="588788"/>
            <a:ext cx="8537525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100"/>
              </a:spcBef>
            </a:pPr>
            <a:r>
              <a:rPr sz="2500" spc="-80" dirty="0">
                <a:latin typeface="Calibri"/>
                <a:cs typeface="Calibri"/>
              </a:rPr>
              <a:t>YILLARA </a:t>
            </a:r>
            <a:r>
              <a:rPr sz="2500" spc="-20" dirty="0">
                <a:latin typeface="Calibri"/>
                <a:cs typeface="Calibri"/>
              </a:rPr>
              <a:t>GÖRE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120" dirty="0">
                <a:latin typeface="Calibri"/>
                <a:cs typeface="Calibri"/>
              </a:rPr>
              <a:t>YAPILAN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ve</a:t>
            </a:r>
            <a:r>
              <a:rPr sz="2500" spc="-65" dirty="0">
                <a:latin typeface="Calibri"/>
                <a:cs typeface="Calibri"/>
              </a:rPr>
              <a:t> </a:t>
            </a:r>
            <a:r>
              <a:rPr sz="2500" spc="-85" dirty="0">
                <a:latin typeface="Calibri"/>
                <a:cs typeface="Calibri"/>
              </a:rPr>
              <a:t>PLANLANAN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ETKİNLİK</a:t>
            </a:r>
            <a:r>
              <a:rPr lang="tr-TR" sz="2500" spc="-3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SAYILARI</a:t>
            </a:r>
            <a:endParaRPr sz="2500" dirty="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831849"/>
              </p:ext>
            </p:extLst>
          </p:nvPr>
        </p:nvGraphicFramePr>
        <p:xfrm>
          <a:off x="1279931" y="1450162"/>
          <a:ext cx="8129903" cy="1010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1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tr-TR"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</a:t>
                      </a:r>
                      <a:r>
                        <a:rPr lang="tr-TR"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</a:t>
                      </a:r>
                      <a:r>
                        <a:rPr lang="tr-TR"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</a:t>
                      </a:r>
                      <a:r>
                        <a:rPr lang="tr-TR"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</a:t>
                      </a:r>
                      <a:r>
                        <a:rPr lang="tr-TR"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</a:t>
                      </a:r>
                      <a:r>
                        <a:rPr lang="tr-TR"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Etkinlik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702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Sayısı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600" b="1" dirty="0">
                          <a:latin typeface="+mn-lt"/>
                          <a:cs typeface="Times New Roman"/>
                        </a:rPr>
                        <a:t>5</a:t>
                      </a:r>
                      <a:endParaRPr sz="16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600" b="1" dirty="0">
                          <a:latin typeface="+mn-lt"/>
                          <a:cs typeface="Times New Roman"/>
                        </a:rPr>
                        <a:t>14</a:t>
                      </a:r>
                      <a:endParaRPr sz="16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600" b="1" dirty="0">
                          <a:latin typeface="+mn-lt"/>
                          <a:cs typeface="Times New Roman"/>
                        </a:rPr>
                        <a:t>13</a:t>
                      </a:r>
                      <a:endParaRPr sz="16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600" b="1" dirty="0">
                          <a:latin typeface="+mn-lt"/>
                          <a:cs typeface="Times New Roman"/>
                        </a:rPr>
                        <a:t>20</a:t>
                      </a:r>
                      <a:endParaRPr sz="16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600" b="1" dirty="0">
                          <a:latin typeface="+mn-lt"/>
                          <a:cs typeface="Times New Roman"/>
                        </a:rPr>
                        <a:t>25</a:t>
                      </a:r>
                      <a:endParaRPr sz="16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600" b="1" dirty="0">
                          <a:latin typeface="+mn-lt"/>
                          <a:cs typeface="Times New Roman"/>
                        </a:rPr>
                        <a:t>30</a:t>
                      </a:r>
                      <a:endParaRPr sz="16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243E-68AF-DAA8-086D-FC24DC73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34F4-E531-EF3D-52C6-5652219B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pic>
        <p:nvPicPr>
          <p:cNvPr id="20" name="İçerik Yer Tutucusu 19" descr="metin, grafik tasarım, tasarım, post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C36D9D-F267-0279-3188-2F7016AA5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5" y="1613805"/>
            <a:ext cx="2770822" cy="4380595"/>
          </a:xfrm>
        </p:spPr>
      </p:pic>
      <p:pic>
        <p:nvPicPr>
          <p:cNvPr id="7" name="Resim Yer Tutucusu 6" descr="iç mekan, giyim, ayakkabı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9E149EC-9861-0F15-9890-64F16A6428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7" b="31387"/>
          <a:stretch>
            <a:fillRect/>
          </a:stretch>
        </p:blipFill>
        <p:spPr>
          <a:xfrm>
            <a:off x="1178561" y="2865847"/>
            <a:ext cx="5381943" cy="316919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44741-3481-F4AF-96D8-DCEBDB4262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78561" y="1378484"/>
            <a:ext cx="5561620" cy="2257426"/>
          </a:xfrm>
        </p:spPr>
        <p:txBody>
          <a:bodyPr>
            <a:normAutofit/>
          </a:bodyPr>
          <a:lstStyle/>
          <a:p>
            <a:r>
              <a:rPr lang="tr-TR" sz="2400" dirty="0"/>
              <a:t>Müzayede Etkinliği-I </a:t>
            </a:r>
          </a:p>
          <a:p>
            <a:pPr marL="0" indent="0">
              <a:buNone/>
            </a:pPr>
            <a:r>
              <a:rPr lang="tr-TR" sz="1200" dirty="0"/>
              <a:t>     (GSTF ve Tasarım MYO İşbirliği ile)</a:t>
            </a:r>
          </a:p>
          <a:p>
            <a:pPr marL="182563" indent="-182563">
              <a:buNone/>
            </a:pPr>
            <a:r>
              <a:rPr lang="tr-TR" sz="1200" dirty="0"/>
              <a:t>    (Arş. Gör. Esra ŞIRKI, Dr. Öğr. Üyesi Sena Nur ANGIN, Dr. Öğr. Üyesi Nur Selcen KARAASLAN, Öğr. Gör. Dr. Nurbanu ÖZKARTAL)</a:t>
            </a:r>
          </a:p>
        </p:txBody>
      </p:sp>
    </p:spTree>
    <p:extLst>
      <p:ext uri="{BB962C8B-B14F-4D97-AF65-F5344CB8AC3E}">
        <p14:creationId xmlns:p14="http://schemas.microsoft.com/office/powerpoint/2010/main" val="2311722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243E-68AF-DAA8-086D-FC24DC73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34F4-E531-EF3D-52C6-5652219B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44741-3481-F4AF-96D8-DCEBDB4262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272886" y="1461566"/>
            <a:ext cx="4613564" cy="2257426"/>
          </a:xfrm>
        </p:spPr>
        <p:txBody>
          <a:bodyPr>
            <a:normAutofit/>
          </a:bodyPr>
          <a:lstStyle/>
          <a:p>
            <a:r>
              <a:rPr lang="tr-TR" sz="2400" dirty="0"/>
              <a:t>Müzayede Etkinliği-I Çıktısı </a:t>
            </a:r>
          </a:p>
          <a:p>
            <a:pPr marL="0" indent="0">
              <a:buNone/>
            </a:pPr>
            <a:r>
              <a:rPr lang="tr-TR" sz="1200" dirty="0"/>
              <a:t>     (GSTF ve Tasarım MYO İşbirliği ile)</a:t>
            </a:r>
          </a:p>
          <a:p>
            <a:pPr marL="182563" indent="-182563">
              <a:buNone/>
            </a:pPr>
            <a:r>
              <a:rPr lang="tr-TR" sz="1200" dirty="0"/>
              <a:t>    (Arş. Gör. Esra ŞIRKI, Dr. Öğr. Üyesi Sena Nur ANGIN, Dr. Öğr. Üyesi Nur Selcen KARAASLAN, Öğr. Gör. Dr. Nurbanu ÖZKARTAL)</a:t>
            </a:r>
          </a:p>
          <a:p>
            <a:pPr marL="182563" indent="-182563">
              <a:buNone/>
            </a:pPr>
            <a:endParaRPr lang="tr-TR" sz="1200" dirty="0"/>
          </a:p>
          <a:p>
            <a:pPr marL="182563" indent="-182563">
              <a:buNone/>
            </a:pPr>
            <a:r>
              <a:rPr lang="tr-TR" sz="1200" dirty="0"/>
              <a:t>*Dinlenme ve çalışma birimleri yapıldı. </a:t>
            </a:r>
          </a:p>
        </p:txBody>
      </p:sp>
      <p:pic>
        <p:nvPicPr>
          <p:cNvPr id="10" name="Picture 9" descr="A room with a projector screen&#10;&#10;AI-generated content may be incorrect.">
            <a:extLst>
              <a:ext uri="{FF2B5EF4-FFF2-40B4-BE49-F238E27FC236}">
                <a16:creationId xmlns:a16="http://schemas.microsoft.com/office/drawing/2014/main" id="{5715DB1C-EC5E-CF72-EC9A-4B729F7BD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/>
        </p:blipFill>
        <p:spPr>
          <a:xfrm>
            <a:off x="5457825" y="1454683"/>
            <a:ext cx="6611642" cy="421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243E-68AF-DAA8-086D-FC24DC73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6CB2950B-0A81-B850-A102-069B08B2F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4" b="13537"/>
          <a:stretch/>
        </p:blipFill>
        <p:spPr>
          <a:xfrm>
            <a:off x="7850131" y="3429000"/>
            <a:ext cx="3600479" cy="2421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134F4-E531-EF3D-52C6-5652219B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44741-3481-F4AF-96D8-DCEBDB4262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30036" y="1296366"/>
            <a:ext cx="5561620" cy="2257426"/>
          </a:xfrm>
        </p:spPr>
        <p:txBody>
          <a:bodyPr>
            <a:normAutofit/>
          </a:bodyPr>
          <a:lstStyle/>
          <a:p>
            <a:r>
              <a:rPr lang="tr-TR" sz="2400" dirty="0"/>
              <a:t>Müzayede Etkinliği -II</a:t>
            </a:r>
          </a:p>
          <a:p>
            <a:pPr marL="0" indent="0">
              <a:buNone/>
            </a:pPr>
            <a:r>
              <a:rPr lang="tr-TR" sz="1200" dirty="0"/>
              <a:t>     (GSTF ve Tasarım MYO İşbirliği ile)</a:t>
            </a:r>
          </a:p>
          <a:p>
            <a:pPr marL="182563" indent="-182563">
              <a:buNone/>
            </a:pPr>
            <a:r>
              <a:rPr lang="tr-TR" sz="1200" dirty="0"/>
              <a:t>    (Arş. Gör. Esra ŞIRKI,Dr. Öğr. Üyesi Nur Selcen KARAASLAN, Dr. Öğr. Üyesi  Nurbanu ÖZKARTAL)</a:t>
            </a:r>
          </a:p>
        </p:txBody>
      </p:sp>
      <p:pic>
        <p:nvPicPr>
          <p:cNvPr id="12" name="Picture 11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4CDD205D-4DB4-901C-5009-DE8E8E6FE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3413061"/>
            <a:ext cx="4333875" cy="2437805"/>
          </a:xfrm>
          <a:prstGeom prst="rect">
            <a:avLst/>
          </a:prstGeom>
        </p:spPr>
      </p:pic>
      <p:pic>
        <p:nvPicPr>
          <p:cNvPr id="7" name="Picture 6" descr="A table with a projector screen and a video screen&#10;&#10;AI-generated content may be incorrect.">
            <a:extLst>
              <a:ext uri="{FF2B5EF4-FFF2-40B4-BE49-F238E27FC236}">
                <a16:creationId xmlns:a16="http://schemas.microsoft.com/office/drawing/2014/main" id="{CC0B644A-C6BE-6E8E-7850-E249EF1B0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6"/>
          <a:stretch/>
        </p:blipFill>
        <p:spPr>
          <a:xfrm>
            <a:off x="7850131" y="1162050"/>
            <a:ext cx="3600479" cy="21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09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F60B4-3710-7602-6261-1848C2D4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299D-F4B9-001E-60C1-4B85C17C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6B9E3-16E8-F7A6-D746-4F923BDB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561676"/>
            <a:ext cx="6558023" cy="2257426"/>
          </a:xfrm>
        </p:spPr>
        <p:txBody>
          <a:bodyPr>
            <a:normAutofit/>
          </a:bodyPr>
          <a:lstStyle/>
          <a:p>
            <a:r>
              <a:rPr lang="tr-TR" sz="2000" dirty="0"/>
              <a:t>Rölöve-Restorasyon Sergisi</a:t>
            </a:r>
          </a:p>
          <a:p>
            <a:pPr marL="0" indent="0">
              <a:buNone/>
            </a:pPr>
            <a:r>
              <a:rPr lang="tr-TR" sz="1400" dirty="0"/>
              <a:t>      (Öğr. Gör. Dr. Dicle ÖZAVCI)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8A4219-A1AF-8A81-3704-A3CA10C6A7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 b="16911"/>
          <a:stretch>
            <a:fillRect/>
          </a:stretch>
        </p:blipFill>
        <p:spPr>
          <a:xfrm>
            <a:off x="6372225" y="1296366"/>
            <a:ext cx="4614231" cy="229020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F4457B-9EDC-BB80-36A5-444137B7A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26861" r="584" b="9682"/>
          <a:stretch/>
        </p:blipFill>
        <p:spPr>
          <a:xfrm>
            <a:off x="6372225" y="3738986"/>
            <a:ext cx="4592242" cy="21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0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AC138-7279-9F64-37AC-AD74CF85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FE45-69A1-FBB2-56CD-10E02CB3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B32E-1058-75C8-91CC-C59DC9C3B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500" y="1296366"/>
            <a:ext cx="6544900" cy="670977"/>
          </a:xfrm>
        </p:spPr>
        <p:txBody>
          <a:bodyPr>
            <a:normAutofit lnSpcReduction="10000"/>
          </a:bodyPr>
          <a:lstStyle/>
          <a:p>
            <a:r>
              <a:rPr lang="tr-TR" sz="1800" b="1" dirty="0"/>
              <a:t>«Birlikte Tasarlıyoruz, Birlikte Güçleniyoruz!» Atölyesi</a:t>
            </a:r>
          </a:p>
          <a:p>
            <a:pPr marL="0" indent="0">
              <a:buNone/>
            </a:pPr>
            <a:r>
              <a:rPr lang="tr-TR" sz="1600" dirty="0"/>
              <a:t>     Atölye Yürütücüsü: Doç.Dr. Esra BAYAZIT</a:t>
            </a:r>
          </a:p>
        </p:txBody>
      </p:sp>
      <p:pic>
        <p:nvPicPr>
          <p:cNvPr id="5" name="Picture 4" descr="A poster with a rainbow and cartoon children&#10;&#10;AI-generated content may be incorrect.">
            <a:extLst>
              <a:ext uri="{FF2B5EF4-FFF2-40B4-BE49-F238E27FC236}">
                <a16:creationId xmlns:a16="http://schemas.microsoft.com/office/drawing/2014/main" id="{6D9085CE-74B2-98DA-1749-C22F6C270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00" y="1967343"/>
            <a:ext cx="2382015" cy="3369782"/>
          </a:xfrm>
          <a:prstGeom prst="rect">
            <a:avLst/>
          </a:prstGeom>
        </p:spPr>
      </p:pic>
      <p:pic>
        <p:nvPicPr>
          <p:cNvPr id="6" name="Picture 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6361CFF1-80F8-28C1-895A-53558AA52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49" y="1967343"/>
            <a:ext cx="2527337" cy="3369782"/>
          </a:xfrm>
          <a:prstGeom prst="rect">
            <a:avLst/>
          </a:prstGeom>
        </p:spPr>
      </p:pic>
      <p:pic>
        <p:nvPicPr>
          <p:cNvPr id="8" name="Picture 7" descr="A group of people painting on a wall&#10;&#10;AI-generated content may be incorrect.">
            <a:extLst>
              <a:ext uri="{FF2B5EF4-FFF2-40B4-BE49-F238E27FC236}">
                <a16:creationId xmlns:a16="http://schemas.microsoft.com/office/drawing/2014/main" id="{E02F9CD4-57C0-4169-C9D3-EA040A55B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20" y="1959121"/>
            <a:ext cx="4504005" cy="33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92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AC138-7279-9F64-37AC-AD74CF85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FE45-69A1-FBB2-56CD-10E02CB3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B32E-1058-75C8-91CC-C59DC9C3B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500" y="1296366"/>
            <a:ext cx="6544900" cy="670977"/>
          </a:xfrm>
        </p:spPr>
        <p:txBody>
          <a:bodyPr>
            <a:normAutofit lnSpcReduction="10000"/>
          </a:bodyPr>
          <a:lstStyle/>
          <a:p>
            <a:r>
              <a:rPr lang="tr-TR" sz="1800" b="1" dirty="0"/>
              <a:t>Urban Sketchers / 5. Buluşma</a:t>
            </a:r>
          </a:p>
          <a:p>
            <a:pPr marL="0" indent="0">
              <a:buNone/>
            </a:pPr>
            <a:r>
              <a:rPr lang="tr-TR" sz="1600" dirty="0"/>
              <a:t>     Yürütücü: Doç.Dr. Esra BAYAZIT</a:t>
            </a:r>
          </a:p>
        </p:txBody>
      </p:sp>
      <p:pic>
        <p:nvPicPr>
          <p:cNvPr id="7" name="Picture 6" descr="A group of people holding up pictures&#10;&#10;AI-generated content may be incorrect.">
            <a:extLst>
              <a:ext uri="{FF2B5EF4-FFF2-40B4-BE49-F238E27FC236}">
                <a16:creationId xmlns:a16="http://schemas.microsoft.com/office/drawing/2014/main" id="{D99E7E73-460B-E702-BB15-363ED7D2A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50" y="2101431"/>
            <a:ext cx="4120175" cy="3090131"/>
          </a:xfrm>
          <a:prstGeom prst="rect">
            <a:avLst/>
          </a:prstGeom>
        </p:spPr>
      </p:pic>
      <p:pic>
        <p:nvPicPr>
          <p:cNvPr id="10" name="Picture 9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EAD639D9-8CDB-A9D4-C2DE-E89DFC3D2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82" y="2090102"/>
            <a:ext cx="2326094" cy="3101459"/>
          </a:xfrm>
          <a:prstGeom prst="rect">
            <a:avLst/>
          </a:prstGeom>
        </p:spPr>
      </p:pic>
      <p:pic>
        <p:nvPicPr>
          <p:cNvPr id="12" name="Picture 11" descr="A building with a tree and text&#10;&#10;AI-generated content may be incorrect.">
            <a:extLst>
              <a:ext uri="{FF2B5EF4-FFF2-40B4-BE49-F238E27FC236}">
                <a16:creationId xmlns:a16="http://schemas.microsoft.com/office/drawing/2014/main" id="{0FCFB5B4-88E1-4371-A6F4-84D29298A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37" y="2086106"/>
            <a:ext cx="3105457" cy="31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43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AC138-7279-9F64-37AC-AD74CF85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FE45-69A1-FBB2-56CD-10E02CB3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B32E-1058-75C8-91CC-C59DC9C3B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500" y="1347825"/>
            <a:ext cx="5659075" cy="670977"/>
          </a:xfrm>
        </p:spPr>
        <p:txBody>
          <a:bodyPr>
            <a:normAutofit fontScale="92500" lnSpcReduction="20000"/>
          </a:bodyPr>
          <a:lstStyle/>
          <a:p>
            <a:r>
              <a:rPr lang="tr-TR" sz="2000" b="1" dirty="0"/>
              <a:t>Peyzaj Mimarlığı Temel Tasarım Maket Sergisi</a:t>
            </a:r>
          </a:p>
          <a:p>
            <a:pPr marL="0" indent="0">
              <a:buNone/>
            </a:pPr>
            <a:r>
              <a:rPr lang="tr-TR" sz="2000" dirty="0"/>
              <a:t>    Yürütücü: Doç.Dr. Esra BAYAZIT</a:t>
            </a:r>
          </a:p>
        </p:txBody>
      </p:sp>
      <p:pic>
        <p:nvPicPr>
          <p:cNvPr id="5" name="Picture 4" descr="Art work on a table&#10;&#10;AI-generated content may be incorrect.">
            <a:extLst>
              <a:ext uri="{FF2B5EF4-FFF2-40B4-BE49-F238E27FC236}">
                <a16:creationId xmlns:a16="http://schemas.microsoft.com/office/drawing/2014/main" id="{E2E25510-4CF0-0F9B-667B-4CFF5A2D4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31" y="2013111"/>
            <a:ext cx="5163096" cy="3439913"/>
          </a:xfrm>
          <a:prstGeom prst="rect">
            <a:avLst/>
          </a:prstGeom>
        </p:spPr>
      </p:pic>
      <p:pic>
        <p:nvPicPr>
          <p:cNvPr id="7" name="Picture 6" descr="A group of people standing in a hallway&#10;&#10;AI-generated content may be incorrect.">
            <a:extLst>
              <a:ext uri="{FF2B5EF4-FFF2-40B4-BE49-F238E27FC236}">
                <a16:creationId xmlns:a16="http://schemas.microsoft.com/office/drawing/2014/main" id="{4A1DF381-DCBE-1350-8E62-C0AD2D9A1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04" y="2010394"/>
            <a:ext cx="2579936" cy="3439914"/>
          </a:xfrm>
          <a:prstGeom prst="rect">
            <a:avLst/>
          </a:prstGeom>
        </p:spPr>
      </p:pic>
      <p:pic>
        <p:nvPicPr>
          <p:cNvPr id="9" name="Picture 8" descr="A poster with text on it&#10;&#10;AI-generated content may be incorrect.">
            <a:extLst>
              <a:ext uri="{FF2B5EF4-FFF2-40B4-BE49-F238E27FC236}">
                <a16:creationId xmlns:a16="http://schemas.microsoft.com/office/drawing/2014/main" id="{F8B57857-B22C-77A2-A974-6C9747DDC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3" y="2070261"/>
            <a:ext cx="2389271" cy="33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4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AC138-7279-9F64-37AC-AD74CF85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FE45-69A1-FBB2-56CD-10E02CB3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B32E-1058-75C8-91CC-C59DC9C3B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500" y="1347825"/>
            <a:ext cx="5659075" cy="670977"/>
          </a:xfrm>
        </p:spPr>
        <p:txBody>
          <a:bodyPr>
            <a:normAutofit fontScale="92500" lnSpcReduction="20000"/>
          </a:bodyPr>
          <a:lstStyle/>
          <a:p>
            <a:r>
              <a:rPr lang="tr-TR" sz="2000" b="1" dirty="0"/>
              <a:t>Peyzaj Mimarlığı Temel Tasarım Maket Sergisi</a:t>
            </a:r>
          </a:p>
          <a:p>
            <a:pPr marL="0" indent="0">
              <a:buNone/>
            </a:pPr>
            <a:r>
              <a:rPr lang="tr-TR" sz="2000" dirty="0"/>
              <a:t>    Yürütücüsü: Doç.Dr. Esra BAYAZIT</a:t>
            </a:r>
          </a:p>
        </p:txBody>
      </p:sp>
      <p:pic>
        <p:nvPicPr>
          <p:cNvPr id="6" name="Picture 5" descr="A group of people standing in a room with a display of buildings&#10;&#10;AI-generated content may be incorrect.">
            <a:extLst>
              <a:ext uri="{FF2B5EF4-FFF2-40B4-BE49-F238E27FC236}">
                <a16:creationId xmlns:a16="http://schemas.microsoft.com/office/drawing/2014/main" id="{3AFD463C-EFC8-13ED-F6D7-D51CF4D48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3" y="2070261"/>
            <a:ext cx="2726411" cy="3635214"/>
          </a:xfrm>
          <a:prstGeom prst="rect">
            <a:avLst/>
          </a:prstGeom>
        </p:spPr>
      </p:pic>
      <p:pic>
        <p:nvPicPr>
          <p:cNvPr id="10" name="Picture 9" descr="A couple of women standing next to a sign&#10;&#10;AI-generated content may be incorrect.">
            <a:extLst>
              <a:ext uri="{FF2B5EF4-FFF2-40B4-BE49-F238E27FC236}">
                <a16:creationId xmlns:a16="http://schemas.microsoft.com/office/drawing/2014/main" id="{A55C4C39-7151-1826-63D3-C4BB5EF64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87" y="2070261"/>
            <a:ext cx="2726411" cy="3635214"/>
          </a:xfrm>
          <a:prstGeom prst="rect">
            <a:avLst/>
          </a:prstGeom>
        </p:spPr>
      </p:pic>
      <p:pic>
        <p:nvPicPr>
          <p:cNvPr id="12" name="Picture 11" descr="A statue with hands on face&#10;&#10;AI-generated content may be incorrect.">
            <a:extLst>
              <a:ext uri="{FF2B5EF4-FFF2-40B4-BE49-F238E27FC236}">
                <a16:creationId xmlns:a16="http://schemas.microsoft.com/office/drawing/2014/main" id="{BBB5099B-B171-7466-6A14-8B82EA536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11" y="2070261"/>
            <a:ext cx="2576458" cy="36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7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82921-0382-AB0E-DCDC-A28ED3777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48A4FA-36AF-51F7-B0F4-AF335905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  <a:endParaRPr lang="tr-T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6E8BEE-D4DC-0D1F-D8B2-254B11DDBB61}"/>
              </a:ext>
            </a:extLst>
          </p:cNvPr>
          <p:cNvSpPr txBox="1">
            <a:spLocks/>
          </p:cNvSpPr>
          <p:nvPr/>
        </p:nvSpPr>
        <p:spPr>
          <a:xfrm>
            <a:off x="1169002" y="1471296"/>
            <a:ext cx="8451883" cy="369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/>
              <a:t>Dış paydaşlar ile yapılan çalışmalar</a:t>
            </a:r>
          </a:p>
          <a:p>
            <a:r>
              <a:rPr lang="tr-TR" sz="2000" dirty="0"/>
              <a:t>«Küçük Kentlerin Yeniden Şekillenmesinde Üniversitenin Rolü» Çalıştayı            </a:t>
            </a:r>
            <a:r>
              <a:rPr lang="tr-TR" sz="1400" dirty="0"/>
              <a:t>(Dr. Öğr. Üyesi Eda KOÇAK)</a:t>
            </a:r>
          </a:p>
          <a:p>
            <a:pPr marL="0" indent="0">
              <a:buNone/>
            </a:pPr>
            <a:endParaRPr lang="tr-TR" sz="1400" dirty="0"/>
          </a:p>
          <a:p>
            <a:endParaRPr lang="tr-TR" sz="1400" dirty="0"/>
          </a:p>
          <a:p>
            <a:endParaRPr lang="tr-TR" sz="1400" dirty="0"/>
          </a:p>
          <a:p>
            <a:endParaRPr lang="tr-TR" sz="2000" dirty="0"/>
          </a:p>
        </p:txBody>
      </p:sp>
      <p:pic>
        <p:nvPicPr>
          <p:cNvPr id="4" name="Picture 3" descr="A group of people standing in front of a screen&#10;&#10;AI-generated content may be incorrect.">
            <a:extLst>
              <a:ext uri="{FF2B5EF4-FFF2-40B4-BE49-F238E27FC236}">
                <a16:creationId xmlns:a16="http://schemas.microsoft.com/office/drawing/2014/main" id="{9444281A-F9A8-3CA4-1095-9E4E00F82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66" y="2409138"/>
            <a:ext cx="4136319" cy="2759848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0BFDFF3-E7F9-5B19-5725-500F809A5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38" y="2409138"/>
            <a:ext cx="4906396" cy="275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9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D34E-C33F-70F4-E89F-3504E8DC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Vizyon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F51EA-936F-91BB-5FF0-44A7E249E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963"/>
            <a:ext cx="10327105" cy="2257426"/>
          </a:xfrm>
        </p:spPr>
        <p:txBody>
          <a:bodyPr/>
          <a:lstStyle/>
          <a:p>
            <a:pPr marL="0" indent="0" algn="just">
              <a:buNone/>
            </a:pPr>
            <a:endParaRPr lang="tr-TR" b="0" i="0" dirty="0">
              <a:solidFill>
                <a:srgbClr val="333333"/>
              </a:solidFill>
              <a:effectLst/>
              <a:latin typeface="din_trregular"/>
            </a:endParaRPr>
          </a:p>
          <a:p>
            <a:pPr marL="0" indent="0" algn="just">
              <a:buNone/>
            </a:pPr>
            <a:r>
              <a:rPr lang="tr-TR" b="0" i="0" dirty="0">
                <a:solidFill>
                  <a:srgbClr val="333333"/>
                </a:solidFill>
                <a:effectLst/>
                <a:latin typeface="din_trregular"/>
              </a:rPr>
              <a:t>Evrensel değerleri yaşatan, akademik ve sanatsal faaliyetleri ile ulusal ve uluslararası platformlarda önde gelen kurumlarından biri olmaktır.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752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E429-E588-51BE-BB70-F42A74365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416FB9-4A06-D3DE-4A23-63D036EB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  <a:endParaRPr lang="tr-T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5AE7ED-42EF-9141-C675-0C6B129E7DB7}"/>
              </a:ext>
            </a:extLst>
          </p:cNvPr>
          <p:cNvSpPr txBox="1">
            <a:spLocks/>
          </p:cNvSpPr>
          <p:nvPr/>
        </p:nvSpPr>
        <p:spPr>
          <a:xfrm>
            <a:off x="985404" y="2131141"/>
            <a:ext cx="4234778" cy="3466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/>
              <a:t>İç paydaşlar ile yapılan çalışmalar</a:t>
            </a:r>
            <a:endParaRPr lang="tr-TR" sz="1400" dirty="0"/>
          </a:p>
          <a:p>
            <a:r>
              <a:rPr lang="tr-TR" sz="2000" dirty="0"/>
              <a:t>Afet ve Acil Durum Koordinatörlüğü toplantılar gerçekleştirildi.</a:t>
            </a:r>
          </a:p>
          <a:p>
            <a:endParaRPr lang="tr-TR" sz="2000" dirty="0">
              <a:highlight>
                <a:srgbClr val="FFFF00"/>
              </a:highlight>
            </a:endParaRPr>
          </a:p>
        </p:txBody>
      </p:sp>
      <p:pic>
        <p:nvPicPr>
          <p:cNvPr id="10" name="Resim 9" descr="iç mekan, mobilya, giyim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AC6FA02-D492-BB61-C159-954C06CB8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1843796"/>
            <a:ext cx="6733949" cy="37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8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A016B-D85D-9420-9A72-1DF06936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4526D-E980-F998-3156-6ADDAED5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TEKNİK GEZİLERİMİZ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D5062-7C1D-3692-5CB3-5B750C8D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296366"/>
            <a:ext cx="6558023" cy="2257426"/>
          </a:xfrm>
        </p:spPr>
        <p:txBody>
          <a:bodyPr>
            <a:normAutofit/>
          </a:bodyPr>
          <a:lstStyle/>
          <a:p>
            <a:r>
              <a:rPr lang="tr-TR" sz="2000" dirty="0"/>
              <a:t>Siirt Tarihi Merkez Teknik Gezisi</a:t>
            </a:r>
          </a:p>
        </p:txBody>
      </p:sp>
      <p:pic>
        <p:nvPicPr>
          <p:cNvPr id="5" name="Resim 4" descr="gökyüzü, dış mekan, giyim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0E2C0C9-DDE0-C269-7731-C378D0824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52" y="1836262"/>
            <a:ext cx="4835938" cy="3626954"/>
          </a:xfrm>
          <a:prstGeom prst="rect">
            <a:avLst/>
          </a:prstGeom>
        </p:spPr>
      </p:pic>
      <p:pic>
        <p:nvPicPr>
          <p:cNvPr id="9" name="Resim 8" descr="gökyüzü, dış mekan, giyim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1ED8A95-12A8-B747-E26B-BCE1DB15F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1"/>
          <a:stretch/>
        </p:blipFill>
        <p:spPr>
          <a:xfrm>
            <a:off x="883128" y="1836262"/>
            <a:ext cx="5212872" cy="36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8386B-599A-5E85-E329-20F6A6DD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BABE-A4E9-219B-C625-62E121A7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TEKNİK GEZİLERİMİZ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1E0C-ABED-6FB5-6F82-C37392B5D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Diyarbakır Teknik Gezisi</a:t>
            </a:r>
          </a:p>
        </p:txBody>
      </p:sp>
      <p:pic>
        <p:nvPicPr>
          <p:cNvPr id="6" name="Resim 5" descr="dış mekan, gökyüzü, kişi, şahıs, insanl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63C3FE6-8B4E-F28C-5625-13546EEFF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1765" r="10637" b="27451"/>
          <a:stretch/>
        </p:blipFill>
        <p:spPr>
          <a:xfrm>
            <a:off x="1024565" y="1968322"/>
            <a:ext cx="5691196" cy="3891653"/>
          </a:xfrm>
          <a:prstGeom prst="rect">
            <a:avLst/>
          </a:prstGeom>
        </p:spPr>
      </p:pic>
      <p:pic>
        <p:nvPicPr>
          <p:cNvPr id="8" name="Resim 7" descr="dış mekan, gökyüzü, insanlar, giy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27579C3-E014-DF98-B08C-18F593126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3" b="17857"/>
          <a:stretch/>
        </p:blipFill>
        <p:spPr>
          <a:xfrm>
            <a:off x="7143867" y="1968322"/>
            <a:ext cx="4409607" cy="38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7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E3A41-8783-1AE6-C16F-AB765B69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volleyball in a gym&#10;&#10;AI-generated content may be incorrect.">
            <a:extLst>
              <a:ext uri="{FF2B5EF4-FFF2-40B4-BE49-F238E27FC236}">
                <a16:creationId xmlns:a16="http://schemas.microsoft.com/office/drawing/2014/main" id="{D7CF1F84-51A7-1615-9ED0-FBFE45570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8" y="2108066"/>
            <a:ext cx="4102192" cy="3076644"/>
          </a:xfrm>
          <a:prstGeom prst="rect">
            <a:avLst/>
          </a:prstGeom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CD0A286-0975-8EAE-742E-222CA3725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47" y="2108066"/>
            <a:ext cx="4102192" cy="3076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55A94F-424E-C750-077B-3EA3F119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ETKİNLİKLERİMİZ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39E8A-B88A-5E5D-ECD3-C34DC90D8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370" y="1342664"/>
            <a:ext cx="6596089" cy="2257426"/>
          </a:xfrm>
        </p:spPr>
        <p:txBody>
          <a:bodyPr>
            <a:normAutofit/>
          </a:bodyPr>
          <a:lstStyle/>
          <a:p>
            <a:r>
              <a:rPr lang="tr-TR" sz="2000" dirty="0"/>
              <a:t>Akademik Personel – Öğrenci Voleybol Maçları</a:t>
            </a:r>
          </a:p>
        </p:txBody>
      </p:sp>
    </p:spTree>
    <p:extLst>
      <p:ext uri="{BB962C8B-B14F-4D97-AF65-F5344CB8AC3E}">
        <p14:creationId xmlns:p14="http://schemas.microsoft.com/office/powerpoint/2010/main" val="200291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7" y="365126"/>
            <a:ext cx="8330517" cy="931240"/>
          </a:xfrm>
        </p:spPr>
        <p:txBody>
          <a:bodyPr>
            <a:normAutofit/>
          </a:bodyPr>
          <a:lstStyle/>
          <a:p>
            <a:r>
              <a:rPr lang="tr-TR" sz="2300" dirty="0">
                <a:latin typeface="+mn-lt"/>
              </a:rPr>
              <a:t>GELECEĞE YÖNELİK HEDEFLER PLANLAMALAR ve YENİLİKLER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2"/>
            <a:ext cx="10674927" cy="4440338"/>
          </a:xfrm>
        </p:spPr>
        <p:txBody>
          <a:bodyPr/>
          <a:lstStyle/>
          <a:p>
            <a:pPr marL="457200" lvl="1" indent="0">
              <a:buNone/>
            </a:pPr>
            <a:r>
              <a:rPr lang="tr-TR" sz="2800" b="1" dirty="0"/>
              <a:t>1. Hedef: Grafik Tasarım Bölümünün aktif hale getirilmesi</a:t>
            </a:r>
          </a:p>
          <a:p>
            <a:pPr lvl="1"/>
            <a:r>
              <a:rPr lang="tr-TR" dirty="0"/>
              <a:t>2026: Bölümün akademik kadrosunun tamamlanması</a:t>
            </a:r>
          </a:p>
          <a:p>
            <a:pPr lvl="1"/>
            <a:r>
              <a:rPr lang="tr-TR" dirty="0"/>
              <a:t>2027: Öğrenci talebinde bulunulması</a:t>
            </a:r>
          </a:p>
          <a:p>
            <a:pPr lvl="1"/>
            <a:r>
              <a:rPr lang="tr-TR" dirty="0"/>
              <a:t>2028: Bölümün eğitim-öğretime başlamış olması</a:t>
            </a:r>
          </a:p>
          <a:p>
            <a:pPr marL="457200" lvl="1" indent="0">
              <a:buNone/>
            </a:pPr>
            <a:r>
              <a:rPr lang="tr-TR" sz="2800" b="1" dirty="0"/>
              <a:t>2. Hedef: Akreditasyon</a:t>
            </a:r>
          </a:p>
          <a:p>
            <a:pPr lvl="1"/>
            <a:r>
              <a:rPr lang="tr-TR" dirty="0"/>
              <a:t>2026: Bölüm bazlı akreditasyon kuruluşları ile ön görüşmeler yapılması</a:t>
            </a:r>
          </a:p>
          <a:p>
            <a:pPr lvl="1"/>
            <a:r>
              <a:rPr lang="tr-TR" dirty="0"/>
              <a:t>2027: Akreditasyon süreçleri için gerekli hazırlıkların yapılması</a:t>
            </a:r>
          </a:p>
          <a:p>
            <a:pPr lvl="1"/>
            <a:r>
              <a:rPr lang="tr-TR" dirty="0"/>
              <a:t>2028: Akreditasyon başvurusunun yapılması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5654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28B3-5E2F-1865-AB61-03B60A0CB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9108BB-D54A-714C-28D2-C5683968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GELECEĞE YÖNELİK HEDEFLER ve YENİLİKLER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07A498-45BD-A752-9E58-61746EB9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962"/>
            <a:ext cx="10674927" cy="4440338"/>
          </a:xfrm>
        </p:spPr>
        <p:txBody>
          <a:bodyPr/>
          <a:lstStyle/>
          <a:p>
            <a:pPr marL="457200" lvl="1" indent="0">
              <a:buNone/>
            </a:pPr>
            <a:r>
              <a:rPr lang="tr-TR" sz="2800" b="1" dirty="0"/>
              <a:t>3. Hedef: Akademik yayın ve proje sayılarının artması</a:t>
            </a:r>
          </a:p>
          <a:p>
            <a:pPr marL="457200" lvl="1" indent="0">
              <a:buNone/>
            </a:pPr>
            <a:endParaRPr lang="tr-TR" sz="2800" b="1" dirty="0"/>
          </a:p>
          <a:p>
            <a:pPr marL="457200" lvl="1" indent="0">
              <a:buNone/>
            </a:pPr>
            <a:r>
              <a:rPr lang="tr-TR" sz="2800" b="1" dirty="0"/>
              <a:t>4. Hedef: Akademik ve öğrenci etkinliklerinin artırılması</a:t>
            </a:r>
          </a:p>
          <a:p>
            <a:pPr marL="457200" lvl="1" indent="0">
              <a:buNone/>
            </a:pPr>
            <a:endParaRPr lang="tr-TR" sz="2800" b="1" dirty="0"/>
          </a:p>
          <a:p>
            <a:pPr marL="457200" lvl="1" indent="0">
              <a:buNone/>
            </a:pPr>
            <a:r>
              <a:rPr lang="tr-TR" sz="2800" b="1" dirty="0"/>
              <a:t>5. Hedef. Akademik personel sayısının artırılması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547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4E16D-E2D4-D174-2915-9F97B8F0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391475-44DA-6E4B-86BA-AEE0DE14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TALEPLER ve ÖNERİLER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174172-B5C0-2404-C7AD-A97999AF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641"/>
            <a:ext cx="11211560" cy="4432718"/>
          </a:xfrm>
        </p:spPr>
        <p:txBody>
          <a:bodyPr>
            <a:normAutofit/>
          </a:bodyPr>
          <a:lstStyle/>
          <a:p>
            <a:r>
              <a:rPr lang="tr-TR" sz="2000" u="sng" dirty="0"/>
              <a:t>Mevcut binada ofis ve dersliklerin temin edilmesi</a:t>
            </a:r>
          </a:p>
          <a:p>
            <a:r>
              <a:rPr lang="tr-TR" sz="2000" u="sng" dirty="0"/>
              <a:t>Ofis ve dersliklerin yeterli olduğu farklı bir binanın temin edilmesi</a:t>
            </a:r>
          </a:p>
          <a:p>
            <a:endParaRPr lang="tr-TR" sz="2000" dirty="0"/>
          </a:p>
          <a:p>
            <a:r>
              <a:rPr lang="tr-TR" sz="2000" dirty="0"/>
              <a:t>Bilgisayar Laboratuvarı</a:t>
            </a:r>
          </a:p>
          <a:p>
            <a:r>
              <a:rPr lang="tr-TR" sz="2000" dirty="0"/>
              <a:t>Fiziki Yapının İyileştirilmesi (Akademik ve İdari personel ofis ve derslikler)</a:t>
            </a:r>
          </a:p>
          <a:p>
            <a:r>
              <a:rPr lang="tr-TR" sz="2000" b="1" dirty="0"/>
              <a:t>2023 yılı ofis sayısı= </a:t>
            </a:r>
            <a:r>
              <a:rPr lang="tr-TR" sz="2000" dirty="0"/>
              <a:t>7</a:t>
            </a:r>
          </a:p>
          <a:p>
            <a:r>
              <a:rPr lang="tr-TR" sz="2000" b="1" dirty="0"/>
              <a:t>2025 yılı ofis sayısı= </a:t>
            </a:r>
            <a:r>
              <a:rPr lang="tr-TR" sz="2000" dirty="0"/>
              <a:t>10</a:t>
            </a:r>
          </a:p>
          <a:p>
            <a:r>
              <a:rPr lang="tr-TR" sz="2000" b="1" dirty="0"/>
              <a:t>2025 yılı akademik personel sayısı: </a:t>
            </a:r>
            <a:r>
              <a:rPr lang="tr-TR" sz="2000" dirty="0"/>
              <a:t>17</a:t>
            </a:r>
          </a:p>
          <a:p>
            <a:r>
              <a:rPr lang="tr-TR" sz="2000" dirty="0"/>
              <a:t> </a:t>
            </a:r>
            <a:r>
              <a:rPr lang="tr-TR" sz="2000" b="1" dirty="0"/>
              <a:t>2025 yılı derslik sayısı=</a:t>
            </a:r>
            <a:r>
              <a:rPr lang="tr-TR" sz="2000" dirty="0"/>
              <a:t>2 derslik / 3 stüdyo</a:t>
            </a:r>
          </a:p>
          <a:p>
            <a:r>
              <a:rPr lang="tr-TR" sz="2000" b="1" dirty="0"/>
              <a:t>2025 yılı ders saati</a:t>
            </a:r>
            <a:r>
              <a:rPr lang="tr-TR" sz="2000" dirty="0"/>
              <a:t>: 230 saat </a:t>
            </a:r>
          </a:p>
          <a:p>
            <a:pPr marL="0" indent="0">
              <a:buNone/>
            </a:pPr>
            <a:r>
              <a:rPr lang="tr-TR" sz="1800" dirty="0"/>
              <a:t>    20 SAAT </a:t>
            </a:r>
            <a:r>
              <a:rPr lang="tr-TR" sz="1800" u="sng" dirty="0"/>
              <a:t>UYGULAMALI DERS </a:t>
            </a:r>
            <a:r>
              <a:rPr lang="tr-TR" sz="1800" dirty="0"/>
              <a:t>// 3 STÜDYO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69865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38A51-BCA6-F98A-E85C-D57166EECA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tr-TR" dirty="0"/>
              <a:t>Prof. Dr. Sevda KOÇ AKRAN</a:t>
            </a:r>
          </a:p>
        </p:txBody>
      </p:sp>
      <p:pic>
        <p:nvPicPr>
          <p:cNvPr id="18" name="Resim Yer Tutucusu 17">
            <a:extLst>
              <a:ext uri="{FF2B5EF4-FFF2-40B4-BE49-F238E27FC236}">
                <a16:creationId xmlns:a16="http://schemas.microsoft.com/office/drawing/2014/main" id="{6958CDFB-3578-D8F5-841A-9DEBBA8453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r="25234"/>
          <a:stretch/>
        </p:blipFill>
        <p:spPr>
          <a:xfrm>
            <a:off x="4419601" y="1026414"/>
            <a:ext cx="1532576" cy="2057556"/>
          </a:xfrm>
        </p:spPr>
      </p:pic>
      <p:pic>
        <p:nvPicPr>
          <p:cNvPr id="16" name="Resim Yer Tutucusu 15">
            <a:extLst>
              <a:ext uri="{FF2B5EF4-FFF2-40B4-BE49-F238E27FC236}">
                <a16:creationId xmlns:a16="http://schemas.microsoft.com/office/drawing/2014/main" id="{4681CBBD-B919-9A97-6CA7-F8F3B961FE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8694"/>
          <a:stretch/>
        </p:blipFill>
        <p:spPr>
          <a:xfrm>
            <a:off x="1227419" y="3624023"/>
            <a:ext cx="1471509" cy="203505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7D2BD2-34F2-5E6B-FE13-8ECF76DB80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Dr. Öğr. Üyesi Hüsamettin ERDEMCİ</a:t>
            </a:r>
          </a:p>
        </p:txBody>
      </p:sp>
      <p:pic>
        <p:nvPicPr>
          <p:cNvPr id="14" name="Resim Yer Tutucusu 13">
            <a:extLst>
              <a:ext uri="{FF2B5EF4-FFF2-40B4-BE49-F238E27FC236}">
                <a16:creationId xmlns:a16="http://schemas.microsoft.com/office/drawing/2014/main" id="{EB55CD78-AF61-FB85-980C-338917455EF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r="11134"/>
          <a:stretch/>
        </p:blipFill>
        <p:spPr>
          <a:xfrm>
            <a:off x="4551362" y="3594915"/>
            <a:ext cx="1487488" cy="205715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A7A8B4-DB11-00FF-DEB5-E0A17EE306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Dr. Öğr. Üyesi Nur Selcen KARAASLAN</a:t>
            </a:r>
          </a:p>
        </p:txBody>
      </p:sp>
      <p:pic>
        <p:nvPicPr>
          <p:cNvPr id="12" name="Resim Yer Tutucusu 11">
            <a:extLst>
              <a:ext uri="{FF2B5EF4-FFF2-40B4-BE49-F238E27FC236}">
                <a16:creationId xmlns:a16="http://schemas.microsoft.com/office/drawing/2014/main" id="{4188FE27-3187-3473-59EC-44130478A69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3901"/>
          <a:stretch/>
        </p:blipFill>
        <p:spPr>
          <a:xfrm>
            <a:off x="7891284" y="3592347"/>
            <a:ext cx="1488936" cy="2059153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0178EE-30DE-4FA0-018D-29D3C3F22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tr-TR" dirty="0"/>
              <a:t>Yunus ASLAN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BDD85CA-53F2-A860-F6B0-C1F41316DEB6}"/>
              </a:ext>
            </a:extLst>
          </p:cNvPr>
          <p:cNvSpPr txBox="1"/>
          <p:nvPr/>
        </p:nvSpPr>
        <p:spPr>
          <a:xfrm>
            <a:off x="4053841" y="60664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BİRİM YÖNETİMİ</a:t>
            </a:r>
          </a:p>
        </p:txBody>
      </p:sp>
    </p:spTree>
    <p:extLst>
      <p:ext uri="{BB962C8B-B14F-4D97-AF65-F5344CB8AC3E}">
        <p14:creationId xmlns:p14="http://schemas.microsoft.com/office/powerpoint/2010/main" val="66830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ABA83-BCA4-E7C7-7A1F-F18503F04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95B1-7819-69A5-F2DC-513B5E3A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İDARİ PERSONELİMİZ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6F330B6-CAD6-E91A-C709-F4D0324464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78735"/>
              </p:ext>
            </p:extLst>
          </p:nvPr>
        </p:nvGraphicFramePr>
        <p:xfrm>
          <a:off x="1323109" y="1296366"/>
          <a:ext cx="7589397" cy="22057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527180">
                  <a:extLst>
                    <a:ext uri="{9D8B030D-6E8A-4147-A177-3AD203B41FA5}">
                      <a16:colId xmlns:a16="http://schemas.microsoft.com/office/drawing/2014/main" val="3834614422"/>
                    </a:ext>
                  </a:extLst>
                </a:gridCol>
                <a:gridCol w="5062217">
                  <a:extLst>
                    <a:ext uri="{9D8B030D-6E8A-4147-A177-3AD203B41FA5}">
                      <a16:colId xmlns:a16="http://schemas.microsoft.com/office/drawing/2014/main" val="200479393"/>
                    </a:ext>
                  </a:extLst>
                </a:gridCol>
              </a:tblGrid>
              <a:tr h="367620">
                <a:tc>
                  <a:txBody>
                    <a:bodyPr/>
                    <a:lstStyle/>
                    <a:p>
                      <a:r>
                        <a:rPr lang="tr-TR" dirty="0"/>
                        <a:t>Adı SOYADI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GÖREVİ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075536"/>
                  </a:ext>
                </a:extLst>
              </a:tr>
              <a:tr h="367620">
                <a:tc>
                  <a:txBody>
                    <a:bodyPr/>
                    <a:lstStyle/>
                    <a:p>
                      <a:r>
                        <a:rPr lang="tr-TR" dirty="0"/>
                        <a:t>Yunus ASLAN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FAKÜLTE SEKRETERİ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042307"/>
                  </a:ext>
                </a:extLst>
              </a:tr>
              <a:tr h="367620">
                <a:tc>
                  <a:txBody>
                    <a:bodyPr/>
                    <a:lstStyle/>
                    <a:p>
                      <a:r>
                        <a:rPr lang="tr-TR" dirty="0"/>
                        <a:t>Veysel TUFAN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ÖĞRENCİ İŞLERİ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324419"/>
                  </a:ext>
                </a:extLst>
              </a:tr>
              <a:tr h="367620">
                <a:tc>
                  <a:txBody>
                    <a:bodyPr/>
                    <a:lstStyle/>
                    <a:p>
                      <a:r>
                        <a:rPr lang="tr-TR" dirty="0"/>
                        <a:t>Bedrettin SİĞA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YAZI İŞLERİ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317930"/>
                  </a:ext>
                </a:extLst>
              </a:tr>
              <a:tr h="367620">
                <a:tc>
                  <a:txBody>
                    <a:bodyPr/>
                    <a:lstStyle/>
                    <a:p>
                      <a:r>
                        <a:rPr lang="tr-TR" dirty="0"/>
                        <a:t>Yusuf İLHAN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MEMUR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54937"/>
                  </a:ext>
                </a:extLst>
              </a:tr>
              <a:tr h="367620">
                <a:tc>
                  <a:txBody>
                    <a:bodyPr/>
                    <a:lstStyle/>
                    <a:p>
                      <a:r>
                        <a:rPr lang="tr-TR" dirty="0"/>
                        <a:t>Münevver TEKEŞ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SÜREKLİ İŞÇİ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591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17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6E77-EEA9-8099-D368-A0024A70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BÖLÜMLERİMİZ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68DAFF-05D4-83F0-BC2D-AF57B941CE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872529"/>
              </p:ext>
            </p:extLst>
          </p:nvPr>
        </p:nvGraphicFramePr>
        <p:xfrm>
          <a:off x="838200" y="1389063"/>
          <a:ext cx="10515600" cy="468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17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E73F-51A0-97B3-AF05-ECFA4F7B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MİMARLIK BÖLÜMÜ</a:t>
            </a:r>
          </a:p>
        </p:txBody>
      </p:sp>
      <p:graphicFrame>
        <p:nvGraphicFramePr>
          <p:cNvPr id="26" name="Content Placeholder 14">
            <a:extLst>
              <a:ext uri="{FF2B5EF4-FFF2-40B4-BE49-F238E27FC236}">
                <a16:creationId xmlns:a16="http://schemas.microsoft.com/office/drawing/2014/main" id="{06917C60-9620-CD96-14CE-72898864C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72048"/>
              </p:ext>
            </p:extLst>
          </p:nvPr>
        </p:nvGraphicFramePr>
        <p:xfrm>
          <a:off x="6211530" y="1389062"/>
          <a:ext cx="4212630" cy="4016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14">
            <a:extLst>
              <a:ext uri="{FF2B5EF4-FFF2-40B4-BE49-F238E27FC236}">
                <a16:creationId xmlns:a16="http://schemas.microsoft.com/office/drawing/2014/main" id="{889BF42B-4ECB-DF8D-7539-2F2FF2B4B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22559"/>
              </p:ext>
            </p:extLst>
          </p:nvPr>
        </p:nvGraphicFramePr>
        <p:xfrm>
          <a:off x="838200" y="1389063"/>
          <a:ext cx="4140199" cy="390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483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65D9-65EF-CCDE-765F-B86E6D3B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C12E-BEE8-7515-A2E8-3B1EB2FD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ŞEHİR VE BÖLGE PLANLAMA BÖLÜMÜ</a:t>
            </a:r>
          </a:p>
        </p:txBody>
      </p:sp>
      <p:graphicFrame>
        <p:nvGraphicFramePr>
          <p:cNvPr id="26" name="Content Placeholder 14">
            <a:extLst>
              <a:ext uri="{FF2B5EF4-FFF2-40B4-BE49-F238E27FC236}">
                <a16:creationId xmlns:a16="http://schemas.microsoft.com/office/drawing/2014/main" id="{C372FE89-D75C-E36C-EC55-8AD4148849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660677"/>
              </p:ext>
            </p:extLst>
          </p:nvPr>
        </p:nvGraphicFramePr>
        <p:xfrm>
          <a:off x="6211530" y="1389062"/>
          <a:ext cx="4121190" cy="373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14">
            <a:extLst>
              <a:ext uri="{FF2B5EF4-FFF2-40B4-BE49-F238E27FC236}">
                <a16:creationId xmlns:a16="http://schemas.microsoft.com/office/drawing/2014/main" id="{14761F49-532C-650F-C414-712119B8A1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247972"/>
              </p:ext>
            </p:extLst>
          </p:nvPr>
        </p:nvGraphicFramePr>
        <p:xfrm>
          <a:off x="838200" y="1389063"/>
          <a:ext cx="4343399" cy="382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245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27CFD-0547-EB2D-6F50-50E8F2808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AC18-59BF-5F57-A82E-B620BE22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PEYZAJ MİMARLIĞI BÖLÜMÜ</a:t>
            </a:r>
          </a:p>
        </p:txBody>
      </p:sp>
      <p:graphicFrame>
        <p:nvGraphicFramePr>
          <p:cNvPr id="26" name="Content Placeholder 14">
            <a:extLst>
              <a:ext uri="{FF2B5EF4-FFF2-40B4-BE49-F238E27FC236}">
                <a16:creationId xmlns:a16="http://schemas.microsoft.com/office/drawing/2014/main" id="{6A7E325E-AEF9-32EF-2062-1FDBBFAE1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13656"/>
              </p:ext>
            </p:extLst>
          </p:nvPr>
        </p:nvGraphicFramePr>
        <p:xfrm>
          <a:off x="6211530" y="1647824"/>
          <a:ext cx="4505959" cy="354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14">
            <a:extLst>
              <a:ext uri="{FF2B5EF4-FFF2-40B4-BE49-F238E27FC236}">
                <a16:creationId xmlns:a16="http://schemas.microsoft.com/office/drawing/2014/main" id="{AF4A3E11-522B-F8D4-B7B1-9D8E062AE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549372"/>
              </p:ext>
            </p:extLst>
          </p:nvPr>
        </p:nvGraphicFramePr>
        <p:xfrm>
          <a:off x="838200" y="1389063"/>
          <a:ext cx="4505959" cy="376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7087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Tema-siu</Template>
  <TotalTime>6464</TotalTime>
  <Words>996</Words>
  <Application>Microsoft Office PowerPoint</Application>
  <PresentationFormat>Geniş ekran</PresentationFormat>
  <Paragraphs>208</Paragraphs>
  <Slides>36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din_trregular</vt:lpstr>
      <vt:lpstr>Times New Roman</vt:lpstr>
      <vt:lpstr>Office Teması</vt:lpstr>
      <vt:lpstr>PowerPoint Sunusu</vt:lpstr>
      <vt:lpstr>Misyon</vt:lpstr>
      <vt:lpstr>Vizyon</vt:lpstr>
      <vt:lpstr>PowerPoint Sunusu</vt:lpstr>
      <vt:lpstr>İDARİ PERSONELİMİZ</vt:lpstr>
      <vt:lpstr>BÖLÜMLERİMİZ</vt:lpstr>
      <vt:lpstr>MİMARLIK BÖLÜMÜ</vt:lpstr>
      <vt:lpstr>ŞEHİR VE BÖLGE PLANLAMA BÖLÜMÜ</vt:lpstr>
      <vt:lpstr>PEYZAJ MİMARLIĞI BÖLÜMÜ</vt:lpstr>
      <vt:lpstr>GRAFİK TASARIM BÖLÜMÜ</vt:lpstr>
      <vt:lpstr>LİSANSÜSTÜ PROGRAMLARIMIZ</vt:lpstr>
      <vt:lpstr>KURUM İÇİ YÜKSELMELER</vt:lpstr>
      <vt:lpstr>BİLİMSEL FAALİYETLERİMİZ</vt:lpstr>
      <vt:lpstr>BİLİMSEL FAALİYETLERİMİZ</vt:lpstr>
      <vt:lpstr>BİLİMSEL FAALİYETLERİMİZ</vt:lpstr>
      <vt:lpstr>BİLİMSEL FAALİYETLERİMİZ</vt:lpstr>
      <vt:lpstr>BİLİMSEL FAALİYETLERİMİZ</vt:lpstr>
      <vt:lpstr>BİLİMSEL FAALİYETLERİMİZ</vt:lpstr>
      <vt:lpstr>BİLİMSEL FAALİYETLERİMİZ</vt:lpstr>
      <vt:lpstr>YILLARA GÖRE YAPILAN ve PLANLANAN ETKİNLİK SAYILARI</vt:lpstr>
      <vt:lpstr>ETKİNLİKLERİMİZ</vt:lpstr>
      <vt:lpstr>ETKİNLİKLERİMİZ</vt:lpstr>
      <vt:lpstr>ETKİNLİKLERİMİZ</vt:lpstr>
      <vt:lpstr>ETKİNLİKLERİMİZ</vt:lpstr>
      <vt:lpstr>ETKİNLİKLERİMİZ</vt:lpstr>
      <vt:lpstr>ETKİNLİKLERİMİZ</vt:lpstr>
      <vt:lpstr>ETKİNLİKLERİMİZ</vt:lpstr>
      <vt:lpstr>ETKİNLİKLERİMİZ</vt:lpstr>
      <vt:lpstr>ETKİNLİKLERİMİZ</vt:lpstr>
      <vt:lpstr>ETKİNLİKLERİMİZ</vt:lpstr>
      <vt:lpstr>TEKNİK GEZİLERİMİZ</vt:lpstr>
      <vt:lpstr>TEKNİK GEZİLERİMİZ</vt:lpstr>
      <vt:lpstr>ETKİNLİKLERİMİZ</vt:lpstr>
      <vt:lpstr>GELECEĞE YÖNELİK HEDEFLER PLANLAMALAR ve YENİLİKLER</vt:lpstr>
      <vt:lpstr>GELECEĞE YÖNELİK HEDEFLER ve YENİLİKLER</vt:lpstr>
      <vt:lpstr>TALEPLER ve ÖNERİLER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Bilgisayar</dc:creator>
  <cp:lastModifiedBy>Svdkc</cp:lastModifiedBy>
  <cp:revision>345</cp:revision>
  <dcterms:created xsi:type="dcterms:W3CDTF">2022-12-08T06:33:03Z</dcterms:created>
  <dcterms:modified xsi:type="dcterms:W3CDTF">2026-05-05T18:05:08Z</dcterms:modified>
</cp:coreProperties>
</file>