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9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82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84" r:id="rId21"/>
    <p:sldId id="283" r:id="rId22"/>
    <p:sldId id="273" r:id="rId23"/>
    <p:sldId id="274" r:id="rId24"/>
    <p:sldId id="275" r:id="rId25"/>
    <p:sldId id="280" r:id="rId26"/>
    <p:sldId id="281" r:id="rId27"/>
    <p:sldId id="285" r:id="rId28"/>
    <p:sldId id="276" r:id="rId29"/>
    <p:sldId id="277" r:id="rId30"/>
    <p:sldId id="278" r:id="rId31"/>
  </p:sldIdLst>
  <p:sldSz cx="18288000" cy="10287000"/>
  <p:notesSz cx="6858000" cy="9144000"/>
  <p:embeddedFontLst>
    <p:embeddedFont>
      <p:font typeface="Inria Serif" panose="020B0604020202020204" charset="-94"/>
      <p:regular r:id="rId32"/>
    </p:embeddedFont>
    <p:embeddedFont>
      <p:font typeface="Arimo" panose="020B0604020202020204" charset="0"/>
      <p:regular r:id="rId33"/>
    </p:embeddedFont>
    <p:embeddedFont>
      <p:font typeface="Public Sans Bold" panose="020B0604020202020204" charset="-94"/>
      <p:regular r:id="rId34"/>
    </p:embeddedFont>
    <p:embeddedFont>
      <p:font typeface="Public Sans Italics" panose="020B0604020202020204" charset="-94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Public Sans" panose="020B0604020202020204" charset="-94"/>
      <p:regular r:id="rId40"/>
    </p:embeddedFont>
    <p:embeddedFont>
      <p:font typeface="Public Sans Thin" panose="020B0604020202020204" charset="-94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3957" autoAdjust="0"/>
  </p:normalViewPr>
  <p:slideViewPr>
    <p:cSldViewPr>
      <p:cViewPr varScale="1">
        <p:scale>
          <a:sx n="46" d="100"/>
          <a:sy n="46" d="100"/>
        </p:scale>
        <p:origin x="75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2.sv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2.png"/><Relationship Id="rId4" Type="http://schemas.openxmlformats.org/officeDocument/2006/relationships/image" Target="../media/image21.png"/><Relationship Id="rId9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sv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0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.svg"/><Relationship Id="rId7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oCEJqdWusTs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2.svg"/><Relationship Id="rId7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2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2.png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.svg"/><Relationship Id="rId7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7.svg"/><Relationship Id="rId7" Type="http://schemas.openxmlformats.org/officeDocument/2006/relationships/image" Target="../media/image4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9.sv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9.sv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9.sv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7.svg"/><Relationship Id="rId7" Type="http://schemas.openxmlformats.org/officeDocument/2006/relationships/image" Target="../media/image4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9.sv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iuzem.almscloud.com" TargetMode="Externa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9.svg"/><Relationship Id="rId10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4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.png"/><Relationship Id="rId7" Type="http://schemas.openxmlformats.org/officeDocument/2006/relationships/image" Target="../media/image51.jpeg"/><Relationship Id="rId2" Type="http://schemas.openxmlformats.org/officeDocument/2006/relationships/hyperlink" Target="https://gstf.siirt.edu.tr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5.png"/><Relationship Id="rId4" Type="http://schemas.openxmlformats.org/officeDocument/2006/relationships/image" Target="../media/image9.svg"/><Relationship Id="rId9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2.svg"/><Relationship Id="rId7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2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B2C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11758612" y="5133975"/>
            <a:ext cx="10287000" cy="0"/>
          </a:xfrm>
          <a:prstGeom prst="line">
            <a:avLst/>
          </a:prstGeom>
          <a:ln w="19050" cap="rnd">
            <a:solidFill>
              <a:srgbClr val="F8F8F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17406035" y="1028700"/>
            <a:ext cx="382562" cy="340002"/>
          </a:xfrm>
          <a:custGeom>
            <a:avLst/>
            <a:gdLst/>
            <a:ahLst/>
            <a:cxnLst/>
            <a:rect l="l" t="t" r="r" b="b"/>
            <a:pathLst>
              <a:path w="382562" h="340002">
                <a:moveTo>
                  <a:pt x="0" y="0"/>
                </a:moveTo>
                <a:lnTo>
                  <a:pt x="382562" y="0"/>
                </a:lnTo>
                <a:lnTo>
                  <a:pt x="382562" y="340002"/>
                </a:lnTo>
                <a:lnTo>
                  <a:pt x="0" y="340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400000">
            <a:off x="5073709" y="-483670"/>
            <a:ext cx="10287000" cy="11254340"/>
          </a:xfrm>
          <a:custGeom>
            <a:avLst/>
            <a:gdLst/>
            <a:ahLst/>
            <a:cxnLst/>
            <a:rect l="l" t="t" r="r" b="b"/>
            <a:pathLst>
              <a:path w="10287000" h="11254340">
                <a:moveTo>
                  <a:pt x="0" y="0"/>
                </a:moveTo>
                <a:lnTo>
                  <a:pt x="10287000" y="0"/>
                </a:lnTo>
                <a:lnTo>
                  <a:pt x="10287000" y="11254340"/>
                </a:lnTo>
                <a:lnTo>
                  <a:pt x="0" y="112543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t="-301" r="-9733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81608" y="928660"/>
            <a:ext cx="14815679" cy="9358340"/>
          </a:xfrm>
          <a:custGeom>
            <a:avLst/>
            <a:gdLst/>
            <a:ahLst/>
            <a:cxnLst/>
            <a:rect l="l" t="t" r="r" b="b"/>
            <a:pathLst>
              <a:path w="14815679" h="9358340">
                <a:moveTo>
                  <a:pt x="0" y="0"/>
                </a:moveTo>
                <a:lnTo>
                  <a:pt x="14815680" y="0"/>
                </a:lnTo>
                <a:lnTo>
                  <a:pt x="14815680" y="9358340"/>
                </a:lnTo>
                <a:lnTo>
                  <a:pt x="0" y="93583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30000"/>
            </a:blip>
            <a:stretch>
              <a:fillRect l="-3037" t="-18004" r="-65956" b="-32488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7306925" y="8106525"/>
            <a:ext cx="580782" cy="547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01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306925" y="8951595"/>
            <a:ext cx="580782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02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306925" y="7530695"/>
            <a:ext cx="580782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-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143467" y="3166840"/>
            <a:ext cx="10333578" cy="2981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760"/>
              </a:lnSpc>
            </a:pPr>
            <a:r>
              <a:rPr lang="en-US" sz="9800">
                <a:solidFill>
                  <a:srgbClr val="F8F8F8"/>
                </a:solidFill>
                <a:latin typeface="Inria Serif"/>
                <a:ea typeface="Inria Serif"/>
                <a:cs typeface="Inria Serif"/>
                <a:sym typeface="Inria Serif"/>
              </a:rPr>
              <a:t>Güzel Sanatlar ve Tasarım Fakültesi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143467" y="7164852"/>
            <a:ext cx="9147446" cy="1109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 dirty="0" smtClean="0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202</a:t>
            </a:r>
            <a:r>
              <a:rPr lang="tr-TR" sz="3200" dirty="0" smtClean="0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5</a:t>
            </a:r>
            <a:r>
              <a:rPr lang="en-US" sz="3200" dirty="0" smtClean="0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-202</a:t>
            </a:r>
            <a:r>
              <a:rPr lang="tr-TR" sz="3200" dirty="0" smtClean="0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6</a:t>
            </a:r>
            <a:r>
              <a:rPr lang="en-US" sz="3200" dirty="0" smtClean="0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3200" dirty="0" err="1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Eğitim</a:t>
            </a:r>
            <a:r>
              <a:rPr lang="en-US" sz="3200" dirty="0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3200" dirty="0" err="1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Öğretim</a:t>
            </a:r>
            <a:r>
              <a:rPr lang="en-US" sz="3200" dirty="0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3200" dirty="0" err="1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Yılı</a:t>
            </a:r>
            <a:r>
              <a:rPr lang="en-US" sz="3200" dirty="0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3200" dirty="0" err="1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Oryantasyon</a:t>
            </a:r>
            <a:r>
              <a:rPr lang="en-US" sz="3200" dirty="0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3200" dirty="0" err="1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Programı</a:t>
            </a:r>
            <a:endParaRPr lang="en-US" sz="3200" dirty="0">
              <a:solidFill>
                <a:srgbClr val="F8F8F8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143467" y="2259818"/>
            <a:ext cx="4316474" cy="705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39"/>
              </a:lnSpc>
            </a:pPr>
            <a:r>
              <a:rPr lang="en-US" sz="4099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Siirt Üniversitesi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B2C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11758612" y="5133975"/>
            <a:ext cx="10287000" cy="0"/>
          </a:xfrm>
          <a:prstGeom prst="line">
            <a:avLst/>
          </a:prstGeom>
          <a:ln w="19050" cap="rnd">
            <a:solidFill>
              <a:srgbClr val="F8F8F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17406035" y="1028700"/>
            <a:ext cx="382562" cy="340002"/>
          </a:xfrm>
          <a:custGeom>
            <a:avLst/>
            <a:gdLst/>
            <a:ahLst/>
            <a:cxnLst/>
            <a:rect l="l" t="t" r="r" b="b"/>
            <a:pathLst>
              <a:path w="382562" h="340002">
                <a:moveTo>
                  <a:pt x="0" y="0"/>
                </a:moveTo>
                <a:lnTo>
                  <a:pt x="382562" y="0"/>
                </a:lnTo>
                <a:lnTo>
                  <a:pt x="382562" y="340002"/>
                </a:lnTo>
                <a:lnTo>
                  <a:pt x="0" y="340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400000">
            <a:off x="13385076" y="4518004"/>
            <a:ext cx="1736455" cy="1736455"/>
          </a:xfrm>
          <a:custGeom>
            <a:avLst/>
            <a:gdLst/>
            <a:ahLst/>
            <a:cxnLst/>
            <a:rect l="l" t="t" r="r" b="b"/>
            <a:pathLst>
              <a:path w="988973" h="988973">
                <a:moveTo>
                  <a:pt x="0" y="0"/>
                </a:moveTo>
                <a:lnTo>
                  <a:pt x="988973" y="0"/>
                </a:lnTo>
                <a:lnTo>
                  <a:pt x="988973" y="988974"/>
                </a:lnTo>
                <a:lnTo>
                  <a:pt x="0" y="9889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7306925" y="8106566"/>
            <a:ext cx="580782" cy="547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09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306925" y="8951609"/>
            <a:ext cx="580782" cy="306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10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306925" y="7530709"/>
            <a:ext cx="580782" cy="306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08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24192" y="1290205"/>
            <a:ext cx="13952313" cy="1343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59"/>
              </a:lnSpc>
            </a:pPr>
            <a:r>
              <a:rPr lang="en-US" sz="8799">
                <a:solidFill>
                  <a:srgbClr val="F8F8F8"/>
                </a:solidFill>
                <a:latin typeface="Inria Serif"/>
                <a:ea typeface="Inria Serif"/>
                <a:cs typeface="Inria Serif"/>
                <a:sym typeface="Inria Serif"/>
              </a:rPr>
              <a:t>Bölüm Başkanı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624192" y="2455653"/>
            <a:ext cx="8136385" cy="49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Mimarlık Bölümü</a:t>
            </a:r>
          </a:p>
        </p:txBody>
      </p:sp>
      <p:pic>
        <p:nvPicPr>
          <p:cNvPr id="14" name="Resim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2" r="2893"/>
          <a:stretch/>
        </p:blipFill>
        <p:spPr>
          <a:xfrm>
            <a:off x="10342813" y="1404344"/>
            <a:ext cx="6154487" cy="7547265"/>
          </a:xfrm>
          <a:prstGeom prst="rect">
            <a:avLst/>
          </a:prstGeom>
        </p:spPr>
      </p:pic>
      <p:sp>
        <p:nvSpPr>
          <p:cNvPr id="15" name="Freeform 6"/>
          <p:cNvSpPr/>
          <p:nvPr/>
        </p:nvSpPr>
        <p:spPr>
          <a:xfrm rot="-5400000">
            <a:off x="14520991" y="6984777"/>
            <a:ext cx="2067802" cy="2067802"/>
          </a:xfrm>
          <a:custGeom>
            <a:avLst/>
            <a:gdLst/>
            <a:ahLst/>
            <a:cxnLst/>
            <a:rect l="l" t="t" r="r" b="b"/>
            <a:pathLst>
              <a:path w="1177687" h="1177687">
                <a:moveTo>
                  <a:pt x="0" y="0"/>
                </a:moveTo>
                <a:lnTo>
                  <a:pt x="1177687" y="0"/>
                </a:lnTo>
                <a:lnTo>
                  <a:pt x="1177687" y="1177686"/>
                </a:lnTo>
                <a:lnTo>
                  <a:pt x="0" y="11776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3"/>
          <p:cNvSpPr txBox="1"/>
          <p:nvPr/>
        </p:nvSpPr>
        <p:spPr>
          <a:xfrm>
            <a:off x="5752019" y="7718521"/>
            <a:ext cx="2947808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dirty="0">
                <a:solidFill>
                  <a:srgbClr val="F8F8F8"/>
                </a:solidFill>
                <a:latin typeface="Public Sans Thin"/>
                <a:ea typeface="Public Sans Thin"/>
                <a:cs typeface="Public Sans Thin"/>
                <a:sym typeface="Public Sans Thin"/>
              </a:rPr>
              <a:t>Dr. </a:t>
            </a:r>
            <a:r>
              <a:rPr lang="en-US" sz="3600" dirty="0" err="1">
                <a:solidFill>
                  <a:srgbClr val="F8F8F8"/>
                </a:solidFill>
                <a:latin typeface="Public Sans Thin"/>
                <a:ea typeface="Public Sans Thin"/>
                <a:cs typeface="Public Sans Thin"/>
                <a:sym typeface="Public Sans Thin"/>
              </a:rPr>
              <a:t>Öğr</a:t>
            </a:r>
            <a:r>
              <a:rPr lang="en-US" sz="3600" dirty="0">
                <a:solidFill>
                  <a:srgbClr val="F8F8F8"/>
                </a:solidFill>
                <a:latin typeface="Public Sans Thin"/>
                <a:ea typeface="Public Sans Thin"/>
                <a:cs typeface="Public Sans Thin"/>
                <a:sym typeface="Public Sans Thin"/>
              </a:rPr>
              <a:t>. </a:t>
            </a:r>
            <a:r>
              <a:rPr lang="en-US" sz="3600" dirty="0" err="1">
                <a:solidFill>
                  <a:srgbClr val="F8F8F8"/>
                </a:solidFill>
                <a:latin typeface="Public Sans Thin"/>
                <a:ea typeface="Public Sans Thin"/>
                <a:cs typeface="Public Sans Thin"/>
                <a:sym typeface="Public Sans Thin"/>
              </a:rPr>
              <a:t>Üyesi</a:t>
            </a:r>
            <a:endParaRPr lang="en-US" sz="3600" dirty="0">
              <a:solidFill>
                <a:srgbClr val="F8F8F8"/>
              </a:solidFill>
              <a:latin typeface="Public Sans Thin"/>
              <a:ea typeface="Public Sans Thin"/>
              <a:cs typeface="Public Sans Thin"/>
              <a:sym typeface="Public Sans Thin"/>
            </a:endParaRPr>
          </a:p>
        </p:txBody>
      </p:sp>
      <p:sp>
        <p:nvSpPr>
          <p:cNvPr id="17" name="TextBox 14"/>
          <p:cNvSpPr txBox="1"/>
          <p:nvPr/>
        </p:nvSpPr>
        <p:spPr>
          <a:xfrm>
            <a:off x="5750466" y="8451472"/>
            <a:ext cx="4187535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tr-TR" sz="2799" dirty="0" smtClean="0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Nur </a:t>
            </a:r>
            <a:r>
              <a:rPr lang="tr-TR" sz="2799" dirty="0" err="1" smtClean="0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Selcen</a:t>
            </a:r>
            <a:r>
              <a:rPr lang="tr-TR" sz="2799" dirty="0" smtClean="0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 KARAASLAN</a:t>
            </a:r>
            <a:endParaRPr lang="en-US" sz="2799" dirty="0">
              <a:solidFill>
                <a:srgbClr val="F8F8F8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B2C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11758612" y="5133975"/>
            <a:ext cx="10287000" cy="0"/>
          </a:xfrm>
          <a:prstGeom prst="line">
            <a:avLst/>
          </a:prstGeom>
          <a:ln w="19050" cap="rnd">
            <a:solidFill>
              <a:srgbClr val="F8F8F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17406035" y="1028700"/>
            <a:ext cx="382562" cy="340002"/>
          </a:xfrm>
          <a:custGeom>
            <a:avLst/>
            <a:gdLst/>
            <a:ahLst/>
            <a:cxnLst/>
            <a:rect l="l" t="t" r="r" b="b"/>
            <a:pathLst>
              <a:path w="382562" h="340002">
                <a:moveTo>
                  <a:pt x="0" y="0"/>
                </a:moveTo>
                <a:lnTo>
                  <a:pt x="382562" y="0"/>
                </a:lnTo>
                <a:lnTo>
                  <a:pt x="382562" y="340002"/>
                </a:lnTo>
                <a:lnTo>
                  <a:pt x="0" y="340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501001" y="3175398"/>
            <a:ext cx="3407822" cy="4298437"/>
          </a:xfrm>
          <a:custGeom>
            <a:avLst/>
            <a:gdLst/>
            <a:ahLst/>
            <a:cxnLst/>
            <a:rect l="l" t="t" r="r" b="b"/>
            <a:pathLst>
              <a:path w="3407822" h="4298437">
                <a:moveTo>
                  <a:pt x="0" y="0"/>
                </a:moveTo>
                <a:lnTo>
                  <a:pt x="3407822" y="0"/>
                </a:lnTo>
                <a:lnTo>
                  <a:pt x="3407822" y="4298437"/>
                </a:lnTo>
                <a:lnTo>
                  <a:pt x="0" y="42984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551" t="-10365" r="-26838" b="-19321"/>
            </a:stretch>
          </a:blipFill>
        </p:spPr>
      </p:sp>
      <p:sp>
        <p:nvSpPr>
          <p:cNvPr id="6" name="Freeform 6"/>
          <p:cNvSpPr/>
          <p:nvPr/>
        </p:nvSpPr>
        <p:spPr>
          <a:xfrm rot="-5400000">
            <a:off x="4717494" y="6342235"/>
            <a:ext cx="1177687" cy="1177687"/>
          </a:xfrm>
          <a:custGeom>
            <a:avLst/>
            <a:gdLst/>
            <a:ahLst/>
            <a:cxnLst/>
            <a:rect l="l" t="t" r="r" b="b"/>
            <a:pathLst>
              <a:path w="1177687" h="1177687">
                <a:moveTo>
                  <a:pt x="0" y="0"/>
                </a:moveTo>
                <a:lnTo>
                  <a:pt x="1177687" y="0"/>
                </a:lnTo>
                <a:lnTo>
                  <a:pt x="1177687" y="1177686"/>
                </a:lnTo>
                <a:lnTo>
                  <a:pt x="0" y="11776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7306925" y="8106566"/>
            <a:ext cx="580782" cy="547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10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7306925" y="8951609"/>
            <a:ext cx="580782" cy="306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11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7306925" y="7530709"/>
            <a:ext cx="580782" cy="306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09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624192" y="795765"/>
            <a:ext cx="13952313" cy="1343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59"/>
              </a:lnSpc>
            </a:pPr>
            <a:r>
              <a:rPr lang="en-US" sz="8799">
                <a:solidFill>
                  <a:srgbClr val="F8F8F8"/>
                </a:solidFill>
                <a:latin typeface="Inria Serif"/>
                <a:ea typeface="Inria Serif"/>
                <a:cs typeface="Inria Serif"/>
                <a:sym typeface="Inria Serif"/>
              </a:rPr>
              <a:t>Öğretim Elemanları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358530" y="7830373"/>
            <a:ext cx="2947808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dirty="0">
                <a:solidFill>
                  <a:srgbClr val="F8F8F8"/>
                </a:solidFill>
                <a:latin typeface="Public Sans Thin"/>
                <a:ea typeface="Public Sans Thin"/>
                <a:cs typeface="Public Sans Thin"/>
                <a:sym typeface="Public Sans Thin"/>
              </a:rPr>
              <a:t>Dr. </a:t>
            </a:r>
            <a:r>
              <a:rPr lang="en-US" sz="3600" dirty="0" err="1">
                <a:solidFill>
                  <a:srgbClr val="F8F8F8"/>
                </a:solidFill>
                <a:latin typeface="Public Sans Thin"/>
                <a:ea typeface="Public Sans Thin"/>
                <a:cs typeface="Public Sans Thin"/>
                <a:sym typeface="Public Sans Thin"/>
              </a:rPr>
              <a:t>Öğr</a:t>
            </a:r>
            <a:r>
              <a:rPr lang="en-US" sz="3600" dirty="0">
                <a:solidFill>
                  <a:srgbClr val="F8F8F8"/>
                </a:solidFill>
                <a:latin typeface="Public Sans Thin"/>
                <a:ea typeface="Public Sans Thin"/>
                <a:cs typeface="Public Sans Thin"/>
                <a:sym typeface="Public Sans Thin"/>
              </a:rPr>
              <a:t>. </a:t>
            </a:r>
            <a:r>
              <a:rPr lang="en-US" sz="3600" dirty="0" err="1">
                <a:solidFill>
                  <a:srgbClr val="F8F8F8"/>
                </a:solidFill>
                <a:latin typeface="Public Sans Thin"/>
                <a:ea typeface="Public Sans Thin"/>
                <a:cs typeface="Public Sans Thin"/>
                <a:sym typeface="Public Sans Thin"/>
              </a:rPr>
              <a:t>Üyesi</a:t>
            </a:r>
            <a:endParaRPr lang="en-US" sz="3600" dirty="0">
              <a:solidFill>
                <a:srgbClr val="F8F8F8"/>
              </a:solidFill>
              <a:latin typeface="Public Sans Thin"/>
              <a:ea typeface="Public Sans Thin"/>
              <a:cs typeface="Public Sans Thin"/>
              <a:sym typeface="Public Sans Thin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2358530" y="8563324"/>
            <a:ext cx="2795408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dirty="0" err="1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Zeynel</a:t>
            </a:r>
            <a:r>
              <a:rPr lang="en-US" sz="2799" dirty="0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 YETKİN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700392" y="2178335"/>
            <a:ext cx="3252608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dirty="0" err="1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Mimarlık</a:t>
            </a:r>
            <a:r>
              <a:rPr lang="en-US" sz="2799" dirty="0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799" dirty="0" err="1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Bölümü</a:t>
            </a:r>
            <a:endParaRPr lang="en-US" sz="2799" dirty="0">
              <a:solidFill>
                <a:srgbClr val="F8F8F8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22" name="AutoShape 2" descr="https://www.siirt.edu.tr/foto/userfoto/fdgdfgd.jpg20197241572641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7" name="Freeform 5"/>
          <p:cNvSpPr/>
          <p:nvPr/>
        </p:nvSpPr>
        <p:spPr>
          <a:xfrm>
            <a:off x="6983348" y="2916294"/>
            <a:ext cx="3380701" cy="4614415"/>
          </a:xfrm>
          <a:custGeom>
            <a:avLst/>
            <a:gdLst/>
            <a:ahLst/>
            <a:cxnLst/>
            <a:rect l="l" t="t" r="r" b="b"/>
            <a:pathLst>
              <a:path w="5930211" h="8094314">
                <a:moveTo>
                  <a:pt x="0" y="0"/>
                </a:moveTo>
                <a:lnTo>
                  <a:pt x="5930211" y="0"/>
                </a:lnTo>
                <a:lnTo>
                  <a:pt x="5930211" y="8094314"/>
                </a:lnTo>
                <a:lnTo>
                  <a:pt x="0" y="809431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5931" r="-13445" b="-10121"/>
            </a:stretch>
          </a:blipFill>
        </p:spPr>
      </p:sp>
      <p:sp>
        <p:nvSpPr>
          <p:cNvPr id="28" name="Freeform 13"/>
          <p:cNvSpPr/>
          <p:nvPr/>
        </p:nvSpPr>
        <p:spPr>
          <a:xfrm rot="-5400000">
            <a:off x="9318642" y="6410944"/>
            <a:ext cx="1119765" cy="1119765"/>
          </a:xfrm>
          <a:custGeom>
            <a:avLst/>
            <a:gdLst/>
            <a:ahLst/>
            <a:cxnLst/>
            <a:rect l="l" t="t" r="r" b="b"/>
            <a:pathLst>
              <a:path w="1964220" h="1964220">
                <a:moveTo>
                  <a:pt x="0" y="0"/>
                </a:moveTo>
                <a:lnTo>
                  <a:pt x="1964220" y="0"/>
                </a:lnTo>
                <a:lnTo>
                  <a:pt x="1964220" y="1964219"/>
                </a:lnTo>
                <a:lnTo>
                  <a:pt x="0" y="19642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10"/>
          <p:cNvSpPr txBox="1"/>
          <p:nvPr/>
        </p:nvSpPr>
        <p:spPr>
          <a:xfrm>
            <a:off x="6731898" y="7809160"/>
            <a:ext cx="4460271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dirty="0">
                <a:solidFill>
                  <a:srgbClr val="F8F8F8"/>
                </a:solidFill>
                <a:latin typeface="Public Sans Thin"/>
                <a:ea typeface="Public Sans Thin"/>
                <a:cs typeface="Public Sans Thin"/>
                <a:sym typeface="Public Sans Thin"/>
              </a:rPr>
              <a:t>Dr. </a:t>
            </a:r>
            <a:r>
              <a:rPr lang="en-US" sz="3600" dirty="0" err="1" smtClean="0">
                <a:solidFill>
                  <a:srgbClr val="F8F8F8"/>
                </a:solidFill>
                <a:latin typeface="Public Sans Thin"/>
                <a:ea typeface="Public Sans Thin"/>
                <a:cs typeface="Public Sans Thin"/>
                <a:sym typeface="Public Sans Thin"/>
              </a:rPr>
              <a:t>Öğr</a:t>
            </a:r>
            <a:r>
              <a:rPr lang="tr-TR" sz="3600" dirty="0" smtClean="0">
                <a:solidFill>
                  <a:srgbClr val="F8F8F8"/>
                </a:solidFill>
                <a:latin typeface="Public Sans Thin"/>
                <a:ea typeface="Public Sans Thin"/>
                <a:cs typeface="Public Sans Thin"/>
                <a:sym typeface="Public Sans Thin"/>
              </a:rPr>
              <a:t>.</a:t>
            </a:r>
            <a:r>
              <a:rPr lang="en-US" sz="3600" dirty="0" smtClean="0">
                <a:solidFill>
                  <a:srgbClr val="F8F8F8"/>
                </a:solidFill>
                <a:latin typeface="Public Sans Thin"/>
                <a:ea typeface="Public Sans Thin"/>
                <a:cs typeface="Public Sans Thin"/>
                <a:sym typeface="Public Sans Thin"/>
              </a:rPr>
              <a:t> </a:t>
            </a:r>
            <a:r>
              <a:rPr lang="en-US" sz="3600" dirty="0" err="1">
                <a:solidFill>
                  <a:srgbClr val="F8F8F8"/>
                </a:solidFill>
                <a:latin typeface="Public Sans Thin"/>
                <a:ea typeface="Public Sans Thin"/>
                <a:cs typeface="Public Sans Thin"/>
                <a:sym typeface="Public Sans Thin"/>
              </a:rPr>
              <a:t>Üyesi</a:t>
            </a:r>
            <a:endParaRPr lang="en-US" sz="3600" dirty="0">
              <a:solidFill>
                <a:srgbClr val="F8F8F8"/>
              </a:solidFill>
              <a:latin typeface="Public Sans Thin"/>
              <a:ea typeface="Public Sans Thin"/>
              <a:cs typeface="Public Sans Thin"/>
              <a:sym typeface="Public Sans Thin"/>
            </a:endParaRPr>
          </a:p>
        </p:txBody>
      </p:sp>
      <p:sp>
        <p:nvSpPr>
          <p:cNvPr id="30" name="TextBox 11"/>
          <p:cNvSpPr txBox="1"/>
          <p:nvPr/>
        </p:nvSpPr>
        <p:spPr>
          <a:xfrm>
            <a:off x="6731899" y="8542111"/>
            <a:ext cx="3934544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800" dirty="0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Mehmet </a:t>
            </a:r>
            <a:r>
              <a:rPr lang="en-US" sz="2800" dirty="0" err="1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Bahadır</a:t>
            </a:r>
            <a:r>
              <a:rPr lang="en-US" sz="2800" dirty="0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 TOSUNLAR</a:t>
            </a:r>
          </a:p>
        </p:txBody>
      </p:sp>
      <p:sp>
        <p:nvSpPr>
          <p:cNvPr id="31" name="TextBox 18"/>
          <p:cNvSpPr txBox="1"/>
          <p:nvPr/>
        </p:nvSpPr>
        <p:spPr>
          <a:xfrm>
            <a:off x="11453270" y="7660772"/>
            <a:ext cx="3128066" cy="5869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tr-TR" sz="3600" dirty="0" smtClean="0">
                <a:solidFill>
                  <a:srgbClr val="F8F8F8"/>
                </a:solidFill>
                <a:latin typeface="Public Sans Thin"/>
                <a:ea typeface="Public Sans Thin"/>
                <a:cs typeface="Public Sans Thin"/>
                <a:sym typeface="Public Sans Thin"/>
              </a:rPr>
              <a:t>Dr. </a:t>
            </a:r>
            <a:r>
              <a:rPr lang="tr-TR" sz="3600" dirty="0" err="1" smtClean="0">
                <a:solidFill>
                  <a:srgbClr val="F8F8F8"/>
                </a:solidFill>
                <a:latin typeface="Public Sans Thin"/>
                <a:ea typeface="Public Sans Thin"/>
                <a:cs typeface="Public Sans Thin"/>
                <a:sym typeface="Public Sans Thin"/>
              </a:rPr>
              <a:t>Öğr</a:t>
            </a:r>
            <a:r>
              <a:rPr lang="en-US" sz="3600" dirty="0" smtClean="0">
                <a:solidFill>
                  <a:srgbClr val="F8F8F8"/>
                </a:solidFill>
                <a:latin typeface="Public Sans Thin"/>
                <a:ea typeface="Public Sans Thin"/>
                <a:cs typeface="Public Sans Thin"/>
                <a:sym typeface="Public Sans Thin"/>
              </a:rPr>
              <a:t>.</a:t>
            </a:r>
            <a:r>
              <a:rPr lang="tr-TR" sz="3600" dirty="0" smtClean="0">
                <a:solidFill>
                  <a:srgbClr val="F8F8F8"/>
                </a:solidFill>
                <a:latin typeface="Public Sans Thin"/>
                <a:ea typeface="Public Sans Thin"/>
                <a:cs typeface="Public Sans Thin"/>
                <a:sym typeface="Public Sans Thin"/>
              </a:rPr>
              <a:t> Üyesi</a:t>
            </a:r>
            <a:endParaRPr lang="en-US" sz="3600" dirty="0">
              <a:solidFill>
                <a:srgbClr val="F8F8F8"/>
              </a:solidFill>
              <a:latin typeface="Public Sans Thin"/>
              <a:ea typeface="Public Sans Thin"/>
              <a:cs typeface="Public Sans Thin"/>
              <a:sym typeface="Public Sans Thin"/>
            </a:endParaRPr>
          </a:p>
        </p:txBody>
      </p:sp>
      <p:sp>
        <p:nvSpPr>
          <p:cNvPr id="32" name="TextBox 19"/>
          <p:cNvSpPr txBox="1"/>
          <p:nvPr/>
        </p:nvSpPr>
        <p:spPr>
          <a:xfrm>
            <a:off x="11438324" y="8423477"/>
            <a:ext cx="3591521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tr-TR" sz="2799" dirty="0" smtClean="0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Nuray ÖZKARACA ÖZALP</a:t>
            </a:r>
            <a:endParaRPr lang="en-US" sz="2799" dirty="0">
              <a:solidFill>
                <a:srgbClr val="F8F8F8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pic>
        <p:nvPicPr>
          <p:cNvPr id="2050" name="Picture 2" descr="Profil » DergiPark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7"/>
          <a:stretch/>
        </p:blipFill>
        <p:spPr bwMode="auto">
          <a:xfrm>
            <a:off x="11401453" y="3175397"/>
            <a:ext cx="3536889" cy="429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B2C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11758612" y="5133975"/>
            <a:ext cx="10287000" cy="0"/>
          </a:xfrm>
          <a:prstGeom prst="line">
            <a:avLst/>
          </a:prstGeom>
          <a:ln w="19050" cap="rnd">
            <a:solidFill>
              <a:srgbClr val="F8F8F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17406035" y="1028700"/>
            <a:ext cx="382562" cy="340002"/>
          </a:xfrm>
          <a:custGeom>
            <a:avLst/>
            <a:gdLst/>
            <a:ahLst/>
            <a:cxnLst/>
            <a:rect l="l" t="t" r="r" b="b"/>
            <a:pathLst>
              <a:path w="382562" h="340002">
                <a:moveTo>
                  <a:pt x="0" y="0"/>
                </a:moveTo>
                <a:lnTo>
                  <a:pt x="382562" y="0"/>
                </a:lnTo>
                <a:lnTo>
                  <a:pt x="382562" y="340002"/>
                </a:lnTo>
                <a:lnTo>
                  <a:pt x="0" y="340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624192" y="795765"/>
            <a:ext cx="13952313" cy="1343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59"/>
              </a:lnSpc>
            </a:pPr>
            <a:r>
              <a:rPr lang="en-US" sz="8799">
                <a:solidFill>
                  <a:srgbClr val="F8F8F8"/>
                </a:solidFill>
                <a:latin typeface="Inria Serif"/>
                <a:ea typeface="Inria Serif"/>
                <a:cs typeface="Inria Serif"/>
                <a:sym typeface="Inria Serif"/>
              </a:rPr>
              <a:t>Öğretim Elemanları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700392" y="2178335"/>
            <a:ext cx="3252608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dirty="0" err="1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Mimarlık</a:t>
            </a:r>
            <a:r>
              <a:rPr lang="en-US" sz="2799" dirty="0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799" dirty="0" err="1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Bölümü</a:t>
            </a:r>
            <a:endParaRPr lang="en-US" sz="2799" dirty="0">
              <a:solidFill>
                <a:srgbClr val="F8F8F8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22" name="AutoShape 2" descr="https://www.siirt.edu.tr/foto/userfoto/fdgdfgd.jpg20197241572641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7" name="Freeform 4"/>
          <p:cNvSpPr/>
          <p:nvPr/>
        </p:nvSpPr>
        <p:spPr>
          <a:xfrm rot="-5400000">
            <a:off x="4257546" y="6453674"/>
            <a:ext cx="835959" cy="835959"/>
          </a:xfrm>
          <a:custGeom>
            <a:avLst/>
            <a:gdLst/>
            <a:ahLst/>
            <a:cxnLst/>
            <a:rect l="l" t="t" r="r" b="b"/>
            <a:pathLst>
              <a:path w="835959" h="835959">
                <a:moveTo>
                  <a:pt x="0" y="0"/>
                </a:moveTo>
                <a:lnTo>
                  <a:pt x="835960" y="0"/>
                </a:lnTo>
                <a:lnTo>
                  <a:pt x="835960" y="835959"/>
                </a:lnTo>
                <a:lnTo>
                  <a:pt x="0" y="8359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7"/>
          <p:cNvSpPr/>
          <p:nvPr/>
        </p:nvSpPr>
        <p:spPr>
          <a:xfrm>
            <a:off x="4390972" y="3207936"/>
            <a:ext cx="3192781" cy="4298437"/>
          </a:xfrm>
          <a:custGeom>
            <a:avLst/>
            <a:gdLst/>
            <a:ahLst/>
            <a:cxnLst/>
            <a:rect l="l" t="t" r="r" b="b"/>
            <a:pathLst>
              <a:path w="3192781" h="4298437">
                <a:moveTo>
                  <a:pt x="0" y="0"/>
                </a:moveTo>
                <a:lnTo>
                  <a:pt x="3192781" y="0"/>
                </a:lnTo>
                <a:lnTo>
                  <a:pt x="3192781" y="4298437"/>
                </a:lnTo>
                <a:lnTo>
                  <a:pt x="0" y="42984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4115" t="-8899" r="-26002" b="-22274"/>
            </a:stretch>
          </a:blipFill>
        </p:spPr>
      </p:sp>
      <p:sp>
        <p:nvSpPr>
          <p:cNvPr id="29" name="Freeform 8"/>
          <p:cNvSpPr/>
          <p:nvPr/>
        </p:nvSpPr>
        <p:spPr>
          <a:xfrm>
            <a:off x="10148009" y="3232272"/>
            <a:ext cx="3265051" cy="4298437"/>
          </a:xfrm>
          <a:custGeom>
            <a:avLst/>
            <a:gdLst/>
            <a:ahLst/>
            <a:cxnLst/>
            <a:rect l="l" t="t" r="r" b="b"/>
            <a:pathLst>
              <a:path w="3265051" h="4298437">
                <a:moveTo>
                  <a:pt x="0" y="0"/>
                </a:moveTo>
                <a:lnTo>
                  <a:pt x="3265050" y="0"/>
                </a:lnTo>
                <a:lnTo>
                  <a:pt x="3265050" y="4298437"/>
                </a:lnTo>
                <a:lnTo>
                  <a:pt x="0" y="42984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9824" t="-11104" r="-25582" b="-20871"/>
            </a:stretch>
          </a:blipFill>
        </p:spPr>
      </p:sp>
      <p:sp>
        <p:nvSpPr>
          <p:cNvPr id="30" name="Freeform 16"/>
          <p:cNvSpPr/>
          <p:nvPr/>
        </p:nvSpPr>
        <p:spPr>
          <a:xfrm rot="-5400000">
            <a:off x="6506718" y="6429338"/>
            <a:ext cx="1077035" cy="1077035"/>
          </a:xfrm>
          <a:custGeom>
            <a:avLst/>
            <a:gdLst/>
            <a:ahLst/>
            <a:cxnLst/>
            <a:rect l="l" t="t" r="r" b="b"/>
            <a:pathLst>
              <a:path w="1077035" h="1077035">
                <a:moveTo>
                  <a:pt x="0" y="0"/>
                </a:moveTo>
                <a:lnTo>
                  <a:pt x="1077035" y="0"/>
                </a:lnTo>
                <a:lnTo>
                  <a:pt x="1077035" y="1077035"/>
                </a:lnTo>
                <a:lnTo>
                  <a:pt x="0" y="10770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17"/>
          <p:cNvSpPr/>
          <p:nvPr/>
        </p:nvSpPr>
        <p:spPr>
          <a:xfrm rot="-5400000">
            <a:off x="12393999" y="6592018"/>
            <a:ext cx="1019060" cy="1019060"/>
          </a:xfrm>
          <a:custGeom>
            <a:avLst/>
            <a:gdLst/>
            <a:ahLst/>
            <a:cxnLst/>
            <a:rect l="l" t="t" r="r" b="b"/>
            <a:pathLst>
              <a:path w="1019060" h="1019060">
                <a:moveTo>
                  <a:pt x="0" y="0"/>
                </a:moveTo>
                <a:lnTo>
                  <a:pt x="1019060" y="0"/>
                </a:lnTo>
                <a:lnTo>
                  <a:pt x="1019060" y="1019060"/>
                </a:lnTo>
                <a:lnTo>
                  <a:pt x="0" y="10190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2" name="TextBox 18"/>
          <p:cNvSpPr txBox="1"/>
          <p:nvPr/>
        </p:nvSpPr>
        <p:spPr>
          <a:xfrm>
            <a:off x="4455688" y="7717646"/>
            <a:ext cx="3128066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dirty="0" err="1">
                <a:solidFill>
                  <a:srgbClr val="F8F8F8"/>
                </a:solidFill>
                <a:latin typeface="Public Sans Thin"/>
                <a:ea typeface="Public Sans Thin"/>
                <a:cs typeface="Public Sans Thin"/>
                <a:sym typeface="Public Sans Thin"/>
              </a:rPr>
              <a:t>Öğr</a:t>
            </a:r>
            <a:r>
              <a:rPr lang="en-US" sz="3600" dirty="0">
                <a:solidFill>
                  <a:srgbClr val="F8F8F8"/>
                </a:solidFill>
                <a:latin typeface="Public Sans Thin"/>
                <a:ea typeface="Public Sans Thin"/>
                <a:cs typeface="Public Sans Thin"/>
                <a:sym typeface="Public Sans Thin"/>
              </a:rPr>
              <a:t>. </a:t>
            </a:r>
            <a:r>
              <a:rPr lang="en-US" sz="3600" dirty="0" err="1">
                <a:solidFill>
                  <a:srgbClr val="F8F8F8"/>
                </a:solidFill>
                <a:latin typeface="Public Sans Thin"/>
                <a:ea typeface="Public Sans Thin"/>
                <a:cs typeface="Public Sans Thin"/>
                <a:sym typeface="Public Sans Thin"/>
              </a:rPr>
              <a:t>Gör</a:t>
            </a:r>
            <a:r>
              <a:rPr lang="en-US" sz="3600" dirty="0">
                <a:solidFill>
                  <a:srgbClr val="F8F8F8"/>
                </a:solidFill>
                <a:latin typeface="Public Sans Thin"/>
                <a:ea typeface="Public Sans Thin"/>
                <a:cs typeface="Public Sans Thin"/>
                <a:sym typeface="Public Sans Thin"/>
              </a:rPr>
              <a:t>.</a:t>
            </a:r>
          </a:p>
        </p:txBody>
      </p:sp>
      <p:sp>
        <p:nvSpPr>
          <p:cNvPr id="33" name="TextBox 19"/>
          <p:cNvSpPr txBox="1"/>
          <p:nvPr/>
        </p:nvSpPr>
        <p:spPr>
          <a:xfrm>
            <a:off x="4440742" y="8480351"/>
            <a:ext cx="3591521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dirty="0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Muhammed </a:t>
            </a:r>
            <a:r>
              <a:rPr lang="en-US" sz="2799" dirty="0" err="1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Berkay</a:t>
            </a:r>
            <a:r>
              <a:rPr lang="en-US" sz="2799" dirty="0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 KIZILKAN</a:t>
            </a:r>
          </a:p>
        </p:txBody>
      </p:sp>
      <p:sp>
        <p:nvSpPr>
          <p:cNvPr id="34" name="TextBox 21"/>
          <p:cNvSpPr txBox="1"/>
          <p:nvPr/>
        </p:nvSpPr>
        <p:spPr>
          <a:xfrm>
            <a:off x="10346964" y="8321762"/>
            <a:ext cx="2754525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dirty="0" err="1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Dicle</a:t>
            </a:r>
            <a:r>
              <a:rPr lang="en-US" sz="2799" dirty="0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 ÖZAVCI</a:t>
            </a:r>
          </a:p>
        </p:txBody>
      </p:sp>
      <p:sp>
        <p:nvSpPr>
          <p:cNvPr id="35" name="TextBox 18"/>
          <p:cNvSpPr txBox="1"/>
          <p:nvPr/>
        </p:nvSpPr>
        <p:spPr>
          <a:xfrm>
            <a:off x="10219094" y="7717646"/>
            <a:ext cx="3128066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dirty="0" err="1">
                <a:solidFill>
                  <a:srgbClr val="F8F8F8"/>
                </a:solidFill>
                <a:latin typeface="Public Sans Thin"/>
                <a:ea typeface="Public Sans Thin"/>
                <a:cs typeface="Public Sans Thin"/>
                <a:sym typeface="Public Sans Thin"/>
              </a:rPr>
              <a:t>Öğr</a:t>
            </a:r>
            <a:r>
              <a:rPr lang="en-US" sz="3600" dirty="0">
                <a:solidFill>
                  <a:srgbClr val="F8F8F8"/>
                </a:solidFill>
                <a:latin typeface="Public Sans Thin"/>
                <a:ea typeface="Public Sans Thin"/>
                <a:cs typeface="Public Sans Thin"/>
                <a:sym typeface="Public Sans Thin"/>
              </a:rPr>
              <a:t>. </a:t>
            </a:r>
            <a:r>
              <a:rPr lang="en-US" sz="3600" dirty="0" err="1">
                <a:solidFill>
                  <a:srgbClr val="F8F8F8"/>
                </a:solidFill>
                <a:latin typeface="Public Sans Thin"/>
                <a:ea typeface="Public Sans Thin"/>
                <a:cs typeface="Public Sans Thin"/>
                <a:sym typeface="Public Sans Thin"/>
              </a:rPr>
              <a:t>Gör</a:t>
            </a:r>
            <a:r>
              <a:rPr lang="en-US" sz="3600" dirty="0" smtClean="0">
                <a:solidFill>
                  <a:srgbClr val="F8F8F8"/>
                </a:solidFill>
                <a:latin typeface="Public Sans Thin"/>
                <a:ea typeface="Public Sans Thin"/>
                <a:cs typeface="Public Sans Thin"/>
                <a:sym typeface="Public Sans Thin"/>
              </a:rPr>
              <a:t>.</a:t>
            </a:r>
            <a:r>
              <a:rPr lang="tr-TR" sz="3600" dirty="0" smtClean="0">
                <a:solidFill>
                  <a:srgbClr val="F8F8F8"/>
                </a:solidFill>
                <a:latin typeface="Public Sans Thin"/>
                <a:ea typeface="Public Sans Thin"/>
                <a:cs typeface="Public Sans Thin"/>
                <a:sym typeface="Public Sans Thin"/>
              </a:rPr>
              <a:t> Dr.</a:t>
            </a:r>
            <a:endParaRPr lang="en-US" sz="3600" dirty="0">
              <a:solidFill>
                <a:srgbClr val="F8F8F8"/>
              </a:solidFill>
              <a:latin typeface="Public Sans Thin"/>
              <a:ea typeface="Public Sans Thin"/>
              <a:cs typeface="Public Sans Thin"/>
              <a:sym typeface="Public 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275851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11758612" y="5133975"/>
            <a:ext cx="10287000" cy="0"/>
          </a:xfrm>
          <a:prstGeom prst="line">
            <a:avLst/>
          </a:prstGeom>
          <a:ln w="19050" cap="rnd">
            <a:solidFill>
              <a:srgbClr val="7B2C2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17406035" y="1028700"/>
            <a:ext cx="382562" cy="340002"/>
          </a:xfrm>
          <a:custGeom>
            <a:avLst/>
            <a:gdLst/>
            <a:ahLst/>
            <a:cxnLst/>
            <a:rect l="l" t="t" r="r" b="b"/>
            <a:pathLst>
              <a:path w="382562" h="340002">
                <a:moveTo>
                  <a:pt x="0" y="0"/>
                </a:moveTo>
                <a:lnTo>
                  <a:pt x="382562" y="0"/>
                </a:lnTo>
                <a:lnTo>
                  <a:pt x="382562" y="340002"/>
                </a:lnTo>
                <a:lnTo>
                  <a:pt x="0" y="340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22903" y="1636195"/>
            <a:ext cx="15379209" cy="8650805"/>
          </a:xfrm>
          <a:custGeom>
            <a:avLst/>
            <a:gdLst/>
            <a:ahLst/>
            <a:cxnLst/>
            <a:rect l="l" t="t" r="r" b="b"/>
            <a:pathLst>
              <a:path w="15379209" h="8650805">
                <a:moveTo>
                  <a:pt x="0" y="0"/>
                </a:moveTo>
                <a:lnTo>
                  <a:pt x="15379209" y="0"/>
                </a:lnTo>
                <a:lnTo>
                  <a:pt x="15379209" y="8650805"/>
                </a:lnTo>
                <a:lnTo>
                  <a:pt x="0" y="86508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522903" y="1785870"/>
            <a:ext cx="14333313" cy="267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59"/>
              </a:lnSpc>
            </a:pPr>
            <a:r>
              <a:rPr lang="en-US" sz="8799">
                <a:solidFill>
                  <a:srgbClr val="7B2C29"/>
                </a:solidFill>
                <a:latin typeface="Inria Serif"/>
                <a:ea typeface="Inria Serif"/>
                <a:cs typeface="Inria Serif"/>
                <a:sym typeface="Inria Serif"/>
              </a:rPr>
              <a:t>Şehir ve Bölge Planlama Bölümü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B2C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11758612" y="5133975"/>
            <a:ext cx="10287000" cy="0"/>
          </a:xfrm>
          <a:prstGeom prst="line">
            <a:avLst/>
          </a:prstGeom>
          <a:ln w="19050" cap="rnd">
            <a:solidFill>
              <a:srgbClr val="F8F8F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17406035" y="1028700"/>
            <a:ext cx="382562" cy="340002"/>
          </a:xfrm>
          <a:custGeom>
            <a:avLst/>
            <a:gdLst/>
            <a:ahLst/>
            <a:cxnLst/>
            <a:rect l="l" t="t" r="r" b="b"/>
            <a:pathLst>
              <a:path w="382562" h="340002">
                <a:moveTo>
                  <a:pt x="0" y="0"/>
                </a:moveTo>
                <a:lnTo>
                  <a:pt x="382562" y="0"/>
                </a:lnTo>
                <a:lnTo>
                  <a:pt x="382562" y="340002"/>
                </a:lnTo>
                <a:lnTo>
                  <a:pt x="0" y="340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400000">
            <a:off x="2165022" y="6281864"/>
            <a:ext cx="988973" cy="988973"/>
          </a:xfrm>
          <a:custGeom>
            <a:avLst/>
            <a:gdLst/>
            <a:ahLst/>
            <a:cxnLst/>
            <a:rect l="l" t="t" r="r" b="b"/>
            <a:pathLst>
              <a:path w="988973" h="988973">
                <a:moveTo>
                  <a:pt x="0" y="0"/>
                </a:moveTo>
                <a:lnTo>
                  <a:pt x="988973" y="0"/>
                </a:lnTo>
                <a:lnTo>
                  <a:pt x="988973" y="988974"/>
                </a:lnTo>
                <a:lnTo>
                  <a:pt x="0" y="9889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624192" y="1290205"/>
            <a:ext cx="13952313" cy="1343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59"/>
              </a:lnSpc>
            </a:pPr>
            <a:r>
              <a:rPr lang="en-US" sz="8799">
                <a:solidFill>
                  <a:srgbClr val="F8F8F8"/>
                </a:solidFill>
                <a:latin typeface="Inria Serif"/>
                <a:ea typeface="Inria Serif"/>
                <a:cs typeface="Inria Serif"/>
                <a:sym typeface="Inria Serif"/>
              </a:rPr>
              <a:t>Bölüm Başkanı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837023" y="8003892"/>
            <a:ext cx="4460271" cy="62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>
                <a:solidFill>
                  <a:srgbClr val="F8F8F8"/>
                </a:solidFill>
                <a:latin typeface="Public Sans Thin"/>
                <a:ea typeface="Public Sans Thin"/>
                <a:cs typeface="Public Sans Thin"/>
                <a:sym typeface="Public Sans Thin"/>
              </a:rPr>
              <a:t>Dr. Öğretim Üyesi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837023" y="8736843"/>
            <a:ext cx="4989925" cy="457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tr-TR" sz="2799" dirty="0" smtClean="0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Eda KOÇAK</a:t>
            </a:r>
            <a:endParaRPr lang="en-US" sz="2799" dirty="0">
              <a:solidFill>
                <a:srgbClr val="F8F8F8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624192" y="2455653"/>
            <a:ext cx="8136385" cy="49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Şehir ve Bölge Planlama Bölümü</a:t>
            </a:r>
          </a:p>
        </p:txBody>
      </p:sp>
      <p:sp>
        <p:nvSpPr>
          <p:cNvPr id="13" name="Freeform 13"/>
          <p:cNvSpPr/>
          <p:nvPr/>
        </p:nvSpPr>
        <p:spPr>
          <a:xfrm rot="-5400000">
            <a:off x="14904494" y="7533019"/>
            <a:ext cx="1689505" cy="1689505"/>
          </a:xfrm>
          <a:custGeom>
            <a:avLst/>
            <a:gdLst/>
            <a:ahLst/>
            <a:cxnLst/>
            <a:rect l="l" t="t" r="r" b="b"/>
            <a:pathLst>
              <a:path w="1689505" h="1689505">
                <a:moveTo>
                  <a:pt x="0" y="0"/>
                </a:moveTo>
                <a:lnTo>
                  <a:pt x="1689505" y="0"/>
                </a:lnTo>
                <a:lnTo>
                  <a:pt x="1689505" y="1689505"/>
                </a:lnTo>
                <a:lnTo>
                  <a:pt x="0" y="16895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6"/>
          <p:cNvSpPr/>
          <p:nvPr/>
        </p:nvSpPr>
        <p:spPr>
          <a:xfrm>
            <a:off x="10241159" y="1302324"/>
            <a:ext cx="6128079" cy="7889598"/>
          </a:xfrm>
          <a:custGeom>
            <a:avLst/>
            <a:gdLst/>
            <a:ahLst/>
            <a:cxnLst/>
            <a:rect l="l" t="t" r="r" b="b"/>
            <a:pathLst>
              <a:path w="3762646" h="4844220">
                <a:moveTo>
                  <a:pt x="0" y="0"/>
                </a:moveTo>
                <a:lnTo>
                  <a:pt x="3762647" y="0"/>
                </a:lnTo>
                <a:lnTo>
                  <a:pt x="3762647" y="4844220"/>
                </a:lnTo>
                <a:lnTo>
                  <a:pt x="0" y="48442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8265" t="-17068" r="-22572" b="-17484"/>
            </a:stretch>
          </a:blipFill>
        </p:spPr>
      </p:sp>
      <p:sp>
        <p:nvSpPr>
          <p:cNvPr id="15" name="Freeform 13"/>
          <p:cNvSpPr/>
          <p:nvPr/>
        </p:nvSpPr>
        <p:spPr>
          <a:xfrm rot="-5400000">
            <a:off x="14694953" y="7648272"/>
            <a:ext cx="1689505" cy="1689505"/>
          </a:xfrm>
          <a:custGeom>
            <a:avLst/>
            <a:gdLst/>
            <a:ahLst/>
            <a:cxnLst/>
            <a:rect l="l" t="t" r="r" b="b"/>
            <a:pathLst>
              <a:path w="1689505" h="1689505">
                <a:moveTo>
                  <a:pt x="0" y="0"/>
                </a:moveTo>
                <a:lnTo>
                  <a:pt x="1689505" y="0"/>
                </a:lnTo>
                <a:lnTo>
                  <a:pt x="1689505" y="1689505"/>
                </a:lnTo>
                <a:lnTo>
                  <a:pt x="0" y="16895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B2C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11758612" y="5133975"/>
            <a:ext cx="10287000" cy="0"/>
          </a:xfrm>
          <a:prstGeom prst="line">
            <a:avLst/>
          </a:prstGeom>
          <a:ln w="19050" cap="rnd">
            <a:solidFill>
              <a:srgbClr val="F8F8F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17406035" y="1028700"/>
            <a:ext cx="382562" cy="340002"/>
          </a:xfrm>
          <a:custGeom>
            <a:avLst/>
            <a:gdLst/>
            <a:ahLst/>
            <a:cxnLst/>
            <a:rect l="l" t="t" r="r" b="b"/>
            <a:pathLst>
              <a:path w="382562" h="340002">
                <a:moveTo>
                  <a:pt x="0" y="0"/>
                </a:moveTo>
                <a:lnTo>
                  <a:pt x="382562" y="0"/>
                </a:lnTo>
                <a:lnTo>
                  <a:pt x="382562" y="340002"/>
                </a:lnTo>
                <a:lnTo>
                  <a:pt x="0" y="340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4053979" y="6993931"/>
            <a:ext cx="1313572" cy="1313572"/>
          </a:xfrm>
          <a:custGeom>
            <a:avLst/>
            <a:gdLst/>
            <a:ahLst/>
            <a:cxnLst/>
            <a:rect l="l" t="t" r="r" b="b"/>
            <a:pathLst>
              <a:path w="1313572" h="1313572">
                <a:moveTo>
                  <a:pt x="0" y="0"/>
                </a:moveTo>
                <a:lnTo>
                  <a:pt x="1313572" y="0"/>
                </a:lnTo>
                <a:lnTo>
                  <a:pt x="1313572" y="1313572"/>
                </a:lnTo>
                <a:lnTo>
                  <a:pt x="0" y="13135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427909" y="3463283"/>
            <a:ext cx="3762646" cy="4844220"/>
          </a:xfrm>
          <a:custGeom>
            <a:avLst/>
            <a:gdLst/>
            <a:ahLst/>
            <a:cxnLst/>
            <a:rect l="l" t="t" r="r" b="b"/>
            <a:pathLst>
              <a:path w="3762646" h="4844220">
                <a:moveTo>
                  <a:pt x="0" y="0"/>
                </a:moveTo>
                <a:lnTo>
                  <a:pt x="3762647" y="0"/>
                </a:lnTo>
                <a:lnTo>
                  <a:pt x="3762647" y="4844220"/>
                </a:lnTo>
                <a:lnTo>
                  <a:pt x="0" y="48442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8265" t="-17068" r="-22572" b="-17484"/>
            </a:stretch>
          </a:blipFill>
        </p:spPr>
      </p:sp>
      <p:sp>
        <p:nvSpPr>
          <p:cNvPr id="7" name="Freeform 7"/>
          <p:cNvSpPr/>
          <p:nvPr/>
        </p:nvSpPr>
        <p:spPr>
          <a:xfrm rot="-5400000">
            <a:off x="14153168" y="7013568"/>
            <a:ext cx="1159633" cy="1159633"/>
          </a:xfrm>
          <a:custGeom>
            <a:avLst/>
            <a:gdLst/>
            <a:ahLst/>
            <a:cxnLst/>
            <a:rect l="l" t="t" r="r" b="b"/>
            <a:pathLst>
              <a:path w="1159633" h="1159633">
                <a:moveTo>
                  <a:pt x="0" y="0"/>
                </a:moveTo>
                <a:lnTo>
                  <a:pt x="1159633" y="0"/>
                </a:lnTo>
                <a:lnTo>
                  <a:pt x="1159633" y="1159632"/>
                </a:lnTo>
                <a:lnTo>
                  <a:pt x="0" y="11596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624192" y="795765"/>
            <a:ext cx="13952313" cy="1343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59"/>
              </a:lnSpc>
            </a:pPr>
            <a:r>
              <a:rPr lang="en-US" sz="8799">
                <a:solidFill>
                  <a:srgbClr val="F8F8F8"/>
                </a:solidFill>
                <a:latin typeface="Inria Serif"/>
                <a:ea typeface="Inria Serif"/>
                <a:cs typeface="Inria Serif"/>
                <a:sym typeface="Inria Serif"/>
              </a:rPr>
              <a:t>Öğretim Elemanları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13297" y="8365605"/>
            <a:ext cx="4460271" cy="62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dirty="0">
                <a:solidFill>
                  <a:srgbClr val="F8F8F8"/>
                </a:solidFill>
                <a:latin typeface="Public Sans Thin"/>
                <a:ea typeface="Public Sans Thin"/>
                <a:cs typeface="Public Sans Thin"/>
                <a:sym typeface="Public Sans Thin"/>
              </a:rPr>
              <a:t>Dr. </a:t>
            </a:r>
            <a:r>
              <a:rPr lang="en-US" sz="3600" dirty="0" err="1">
                <a:solidFill>
                  <a:srgbClr val="F8F8F8"/>
                </a:solidFill>
                <a:latin typeface="Public Sans Thin"/>
                <a:ea typeface="Public Sans Thin"/>
                <a:cs typeface="Public Sans Thin"/>
                <a:sym typeface="Public Sans Thin"/>
              </a:rPr>
              <a:t>Öğr</a:t>
            </a:r>
            <a:r>
              <a:rPr lang="en-US" sz="3600" dirty="0">
                <a:solidFill>
                  <a:srgbClr val="F8F8F8"/>
                </a:solidFill>
                <a:latin typeface="Public Sans Thin"/>
                <a:ea typeface="Public Sans Thin"/>
                <a:cs typeface="Public Sans Thin"/>
                <a:sym typeface="Public Sans Thin"/>
              </a:rPr>
              <a:t>. </a:t>
            </a:r>
            <a:r>
              <a:rPr lang="en-US" sz="3600" dirty="0" err="1">
                <a:solidFill>
                  <a:srgbClr val="F8F8F8"/>
                </a:solidFill>
                <a:latin typeface="Public Sans Thin"/>
                <a:ea typeface="Public Sans Thin"/>
                <a:cs typeface="Public Sans Thin"/>
                <a:sym typeface="Public Sans Thin"/>
              </a:rPr>
              <a:t>Üyesi</a:t>
            </a:r>
            <a:endParaRPr lang="en-US" sz="3600" dirty="0">
              <a:solidFill>
                <a:srgbClr val="F8F8F8"/>
              </a:solidFill>
              <a:latin typeface="Public Sans Thin"/>
              <a:ea typeface="Public Sans Thin"/>
              <a:cs typeface="Public Sans Thin"/>
              <a:sym typeface="Public Sans Thin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313297" y="9098556"/>
            <a:ext cx="4460271" cy="457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tr-TR" sz="2799" dirty="0" smtClean="0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Enver Cenan İNCE</a:t>
            </a:r>
            <a:endParaRPr lang="en-US" sz="2799" dirty="0">
              <a:solidFill>
                <a:srgbClr val="F8F8F8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624192" y="2455653"/>
            <a:ext cx="8136385" cy="49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Şehir ve Bölge Planlama Bölümü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554022" y="8365605"/>
            <a:ext cx="3636533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>
                <a:solidFill>
                  <a:srgbClr val="F8F8F8"/>
                </a:solidFill>
                <a:latin typeface="Public Sans Thin"/>
                <a:ea typeface="Public Sans Thin"/>
                <a:cs typeface="Public Sans Thin"/>
                <a:sym typeface="Public Sans Thin"/>
              </a:rPr>
              <a:t>Dr. Öğr. Üyesi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554022" y="9098556"/>
            <a:ext cx="4131952" cy="457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dirty="0" err="1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Eda</a:t>
            </a:r>
            <a:r>
              <a:rPr lang="en-US" sz="2799" dirty="0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799" dirty="0" smtClean="0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KOÇAK</a:t>
            </a:r>
            <a:endParaRPr lang="en-US" sz="2799" dirty="0">
              <a:solidFill>
                <a:srgbClr val="F8F8F8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pic>
        <p:nvPicPr>
          <p:cNvPr id="1026" name="Picture 2" descr="Dr. Öğr. Üyesi ENVER CENAN İNCE | AVESİ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33" y="3463283"/>
            <a:ext cx="4844220" cy="4844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reeform 4"/>
          <p:cNvSpPr/>
          <p:nvPr/>
        </p:nvSpPr>
        <p:spPr>
          <a:xfrm>
            <a:off x="11050967" y="3165379"/>
            <a:ext cx="4758315" cy="5142124"/>
          </a:xfrm>
          <a:custGeom>
            <a:avLst/>
            <a:gdLst/>
            <a:ahLst/>
            <a:cxnLst/>
            <a:rect l="l" t="t" r="r" b="b"/>
            <a:pathLst>
              <a:path w="4494449" h="4856974">
                <a:moveTo>
                  <a:pt x="0" y="0"/>
                </a:moveTo>
                <a:lnTo>
                  <a:pt x="4494449" y="0"/>
                </a:lnTo>
                <a:lnTo>
                  <a:pt x="4494449" y="4856975"/>
                </a:lnTo>
                <a:lnTo>
                  <a:pt x="0" y="485697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4900" r="-11615" b="-10828"/>
            </a:stretch>
          </a:blipFill>
        </p:spPr>
      </p:sp>
      <p:sp>
        <p:nvSpPr>
          <p:cNvPr id="19" name="Freeform 5"/>
          <p:cNvSpPr/>
          <p:nvPr/>
        </p:nvSpPr>
        <p:spPr>
          <a:xfrm rot="-5400000">
            <a:off x="14117838" y="6616059"/>
            <a:ext cx="1691444" cy="1691444"/>
          </a:xfrm>
          <a:custGeom>
            <a:avLst/>
            <a:gdLst/>
            <a:ahLst/>
            <a:cxnLst/>
            <a:rect l="l" t="t" r="r" b="b"/>
            <a:pathLst>
              <a:path w="1406294" h="1406294">
                <a:moveTo>
                  <a:pt x="0" y="0"/>
                </a:moveTo>
                <a:lnTo>
                  <a:pt x="1406294" y="0"/>
                </a:lnTo>
                <a:lnTo>
                  <a:pt x="1406294" y="1406295"/>
                </a:lnTo>
                <a:lnTo>
                  <a:pt x="0" y="14062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11"/>
          <p:cNvSpPr txBox="1"/>
          <p:nvPr/>
        </p:nvSpPr>
        <p:spPr>
          <a:xfrm>
            <a:off x="11739239" y="8476339"/>
            <a:ext cx="4460271" cy="62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>
                <a:solidFill>
                  <a:srgbClr val="F8F8F8"/>
                </a:solidFill>
                <a:latin typeface="Public Sans Thin"/>
                <a:ea typeface="Public Sans Thin"/>
                <a:cs typeface="Public Sans Thin"/>
                <a:sym typeface="Public Sans Thin"/>
              </a:rPr>
              <a:t>Dr. Öğretim Üyesi</a:t>
            </a:r>
          </a:p>
        </p:txBody>
      </p:sp>
      <p:sp>
        <p:nvSpPr>
          <p:cNvPr id="21" name="TextBox 12"/>
          <p:cNvSpPr txBox="1"/>
          <p:nvPr/>
        </p:nvSpPr>
        <p:spPr>
          <a:xfrm>
            <a:off x="11739239" y="9209290"/>
            <a:ext cx="4460271" cy="49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İlker Salih EBREM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B2C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11758612" y="5133975"/>
            <a:ext cx="10287000" cy="0"/>
          </a:xfrm>
          <a:prstGeom prst="line">
            <a:avLst/>
          </a:prstGeom>
          <a:ln w="19050" cap="rnd">
            <a:solidFill>
              <a:srgbClr val="F8F8F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17406035" y="1028700"/>
            <a:ext cx="382562" cy="340002"/>
          </a:xfrm>
          <a:custGeom>
            <a:avLst/>
            <a:gdLst/>
            <a:ahLst/>
            <a:cxnLst/>
            <a:rect l="l" t="t" r="r" b="b"/>
            <a:pathLst>
              <a:path w="382562" h="340002">
                <a:moveTo>
                  <a:pt x="0" y="0"/>
                </a:moveTo>
                <a:lnTo>
                  <a:pt x="382562" y="0"/>
                </a:lnTo>
                <a:lnTo>
                  <a:pt x="382562" y="340002"/>
                </a:lnTo>
                <a:lnTo>
                  <a:pt x="0" y="340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400000">
            <a:off x="6881382" y="6491759"/>
            <a:ext cx="955191" cy="955191"/>
          </a:xfrm>
          <a:custGeom>
            <a:avLst/>
            <a:gdLst/>
            <a:ahLst/>
            <a:cxnLst/>
            <a:rect l="l" t="t" r="r" b="b"/>
            <a:pathLst>
              <a:path w="835959" h="835959">
                <a:moveTo>
                  <a:pt x="0" y="0"/>
                </a:moveTo>
                <a:lnTo>
                  <a:pt x="835960" y="0"/>
                </a:lnTo>
                <a:lnTo>
                  <a:pt x="835960" y="835959"/>
                </a:lnTo>
                <a:lnTo>
                  <a:pt x="0" y="8359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5377120" y="6632229"/>
            <a:ext cx="955191" cy="955191"/>
          </a:xfrm>
          <a:custGeom>
            <a:avLst/>
            <a:gdLst/>
            <a:ahLst/>
            <a:cxnLst/>
            <a:rect l="l" t="t" r="r" b="b"/>
            <a:pathLst>
              <a:path w="835959" h="835959">
                <a:moveTo>
                  <a:pt x="0" y="0"/>
                </a:moveTo>
                <a:lnTo>
                  <a:pt x="835959" y="0"/>
                </a:lnTo>
                <a:lnTo>
                  <a:pt x="835959" y="835959"/>
                </a:lnTo>
                <a:lnTo>
                  <a:pt x="0" y="8359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276600" y="3189989"/>
            <a:ext cx="4139414" cy="5407539"/>
          </a:xfrm>
          <a:custGeom>
            <a:avLst/>
            <a:gdLst/>
            <a:ahLst/>
            <a:cxnLst/>
            <a:rect l="l" t="t" r="r" b="b"/>
            <a:pathLst>
              <a:path w="3622712" h="4732543">
                <a:moveTo>
                  <a:pt x="0" y="0"/>
                </a:moveTo>
                <a:lnTo>
                  <a:pt x="3622712" y="0"/>
                </a:lnTo>
                <a:lnTo>
                  <a:pt x="3622712" y="4732543"/>
                </a:lnTo>
                <a:lnTo>
                  <a:pt x="0" y="47325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9062" t="-8527" r="-25026" b="-15453"/>
            </a:stretch>
          </a:blipFill>
        </p:spPr>
      </p:sp>
      <p:sp>
        <p:nvSpPr>
          <p:cNvPr id="7" name="Freeform 7"/>
          <p:cNvSpPr/>
          <p:nvPr/>
        </p:nvSpPr>
        <p:spPr>
          <a:xfrm rot="-5400000">
            <a:off x="6162073" y="7336768"/>
            <a:ext cx="1261705" cy="1261705"/>
          </a:xfrm>
          <a:custGeom>
            <a:avLst/>
            <a:gdLst/>
            <a:ahLst/>
            <a:cxnLst/>
            <a:rect l="l" t="t" r="r" b="b"/>
            <a:pathLst>
              <a:path w="1104213" h="1104213">
                <a:moveTo>
                  <a:pt x="0" y="0"/>
                </a:moveTo>
                <a:lnTo>
                  <a:pt x="1104213" y="0"/>
                </a:lnTo>
                <a:lnTo>
                  <a:pt x="1104213" y="1104213"/>
                </a:lnTo>
                <a:lnTo>
                  <a:pt x="0" y="11042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019509" y="3189989"/>
            <a:ext cx="4738154" cy="5407539"/>
          </a:xfrm>
          <a:custGeom>
            <a:avLst/>
            <a:gdLst/>
            <a:ahLst/>
            <a:cxnLst/>
            <a:rect l="l" t="t" r="r" b="b"/>
            <a:pathLst>
              <a:path w="4146714" h="4732543">
                <a:moveTo>
                  <a:pt x="0" y="0"/>
                </a:moveTo>
                <a:lnTo>
                  <a:pt x="4146714" y="0"/>
                </a:lnTo>
                <a:lnTo>
                  <a:pt x="4146714" y="4732543"/>
                </a:lnTo>
                <a:lnTo>
                  <a:pt x="0" y="47325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8290" t="-7867" r="-17133" b="-14193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624192" y="795765"/>
            <a:ext cx="13952313" cy="1343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59"/>
              </a:lnSpc>
            </a:pPr>
            <a:r>
              <a:rPr lang="en-US" sz="8799">
                <a:solidFill>
                  <a:srgbClr val="F8F8F8"/>
                </a:solidFill>
                <a:latin typeface="Inria Serif"/>
                <a:ea typeface="Inria Serif"/>
                <a:cs typeface="Inria Serif"/>
                <a:sym typeface="Inria Serif"/>
              </a:rPr>
              <a:t>Öğretim Elemanları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235089" y="8665533"/>
            <a:ext cx="4460271" cy="62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dirty="0" err="1">
                <a:solidFill>
                  <a:srgbClr val="F8F8F8"/>
                </a:solidFill>
                <a:latin typeface="Public Sans Thin"/>
                <a:ea typeface="Public Sans Thin"/>
                <a:cs typeface="Public Sans Thin"/>
                <a:sym typeface="Public Sans Thin"/>
              </a:rPr>
              <a:t>Arş</a:t>
            </a:r>
            <a:r>
              <a:rPr lang="en-US" sz="3600" dirty="0">
                <a:solidFill>
                  <a:srgbClr val="F8F8F8"/>
                </a:solidFill>
                <a:latin typeface="Public Sans Thin"/>
                <a:ea typeface="Public Sans Thin"/>
                <a:cs typeface="Public Sans Thin"/>
                <a:sym typeface="Public Sans Thin"/>
              </a:rPr>
              <a:t>. </a:t>
            </a:r>
            <a:r>
              <a:rPr lang="en-US" sz="3600" dirty="0" err="1">
                <a:solidFill>
                  <a:srgbClr val="F8F8F8"/>
                </a:solidFill>
                <a:latin typeface="Public Sans Thin"/>
                <a:ea typeface="Public Sans Thin"/>
                <a:cs typeface="Public Sans Thin"/>
                <a:sym typeface="Public Sans Thin"/>
              </a:rPr>
              <a:t>Gör</a:t>
            </a:r>
            <a:r>
              <a:rPr lang="en-US" sz="3600" dirty="0">
                <a:solidFill>
                  <a:srgbClr val="F8F8F8"/>
                </a:solidFill>
                <a:latin typeface="Public Sans Thin"/>
                <a:ea typeface="Public Sans Thin"/>
                <a:cs typeface="Public Sans Thin"/>
                <a:sym typeface="Public Sans Thin"/>
              </a:rPr>
              <a:t>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235089" y="9290359"/>
            <a:ext cx="4460271" cy="49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dirty="0" err="1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Gevher</a:t>
            </a:r>
            <a:r>
              <a:rPr lang="en-US" sz="2799" dirty="0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 Nesibe KAYA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624192" y="2455653"/>
            <a:ext cx="8136385" cy="49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dirty="0" err="1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Şehir</a:t>
            </a:r>
            <a:r>
              <a:rPr lang="en-US" sz="2799" dirty="0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799" dirty="0" err="1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ve</a:t>
            </a:r>
            <a:r>
              <a:rPr lang="en-US" sz="2799" dirty="0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799" dirty="0" err="1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Bölge</a:t>
            </a:r>
            <a:r>
              <a:rPr lang="en-US" sz="2799" dirty="0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799" dirty="0" err="1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Planlama</a:t>
            </a:r>
            <a:r>
              <a:rPr lang="en-US" sz="2799" dirty="0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799" dirty="0" err="1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Bölümü</a:t>
            </a:r>
            <a:endParaRPr lang="en-US" sz="2799" dirty="0">
              <a:solidFill>
                <a:srgbClr val="F8F8F8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019508" y="8665532"/>
            <a:ext cx="4460271" cy="62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dirty="0" err="1">
                <a:solidFill>
                  <a:srgbClr val="F8F8F8"/>
                </a:solidFill>
                <a:latin typeface="Public Sans Thin"/>
                <a:ea typeface="Public Sans Thin"/>
                <a:cs typeface="Public Sans Thin"/>
                <a:sym typeface="Public Sans Thin"/>
              </a:rPr>
              <a:t>Arş</a:t>
            </a:r>
            <a:r>
              <a:rPr lang="en-US" sz="3600" dirty="0">
                <a:solidFill>
                  <a:srgbClr val="F8F8F8"/>
                </a:solidFill>
                <a:latin typeface="Public Sans Thin"/>
                <a:ea typeface="Public Sans Thin"/>
                <a:cs typeface="Public Sans Thin"/>
                <a:sym typeface="Public Sans Thin"/>
              </a:rPr>
              <a:t>. </a:t>
            </a:r>
            <a:r>
              <a:rPr lang="en-US" sz="3600" dirty="0" err="1">
                <a:solidFill>
                  <a:srgbClr val="F8F8F8"/>
                </a:solidFill>
                <a:latin typeface="Public Sans Thin"/>
                <a:ea typeface="Public Sans Thin"/>
                <a:cs typeface="Public Sans Thin"/>
                <a:sym typeface="Public Sans Thin"/>
              </a:rPr>
              <a:t>Gör</a:t>
            </a:r>
            <a:r>
              <a:rPr lang="en-US" sz="3600" dirty="0">
                <a:solidFill>
                  <a:srgbClr val="F8F8F8"/>
                </a:solidFill>
                <a:latin typeface="Public Sans Thin"/>
                <a:ea typeface="Public Sans Thin"/>
                <a:cs typeface="Public Sans Thin"/>
                <a:sym typeface="Public Sans Thin"/>
              </a:rPr>
              <a:t>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019508" y="9282095"/>
            <a:ext cx="4460271" cy="49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dirty="0" err="1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Esra</a:t>
            </a:r>
            <a:r>
              <a:rPr lang="en-US" sz="2799" dirty="0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 YAVİÇ ŞIRKI</a:t>
            </a:r>
          </a:p>
        </p:txBody>
      </p:sp>
      <p:sp>
        <p:nvSpPr>
          <p:cNvPr id="18" name="Freeform 18"/>
          <p:cNvSpPr/>
          <p:nvPr/>
        </p:nvSpPr>
        <p:spPr>
          <a:xfrm rot="-5400000">
            <a:off x="13470107" y="7129151"/>
            <a:ext cx="1474336" cy="1474336"/>
          </a:xfrm>
          <a:custGeom>
            <a:avLst/>
            <a:gdLst/>
            <a:ahLst/>
            <a:cxnLst/>
            <a:rect l="l" t="t" r="r" b="b"/>
            <a:pathLst>
              <a:path w="1290302" h="1290302">
                <a:moveTo>
                  <a:pt x="0" y="0"/>
                </a:moveTo>
                <a:lnTo>
                  <a:pt x="1290302" y="0"/>
                </a:lnTo>
                <a:lnTo>
                  <a:pt x="1290302" y="1290302"/>
                </a:lnTo>
                <a:lnTo>
                  <a:pt x="0" y="12903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11758612" y="5133975"/>
            <a:ext cx="10287000" cy="0"/>
          </a:xfrm>
          <a:prstGeom prst="line">
            <a:avLst/>
          </a:prstGeom>
          <a:ln w="19050" cap="rnd">
            <a:solidFill>
              <a:srgbClr val="7B2C2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17406035" y="1028700"/>
            <a:ext cx="382562" cy="340002"/>
          </a:xfrm>
          <a:custGeom>
            <a:avLst/>
            <a:gdLst/>
            <a:ahLst/>
            <a:cxnLst/>
            <a:rect l="l" t="t" r="r" b="b"/>
            <a:pathLst>
              <a:path w="382562" h="340002">
                <a:moveTo>
                  <a:pt x="0" y="0"/>
                </a:moveTo>
                <a:lnTo>
                  <a:pt x="382562" y="0"/>
                </a:lnTo>
                <a:lnTo>
                  <a:pt x="382562" y="340002"/>
                </a:lnTo>
                <a:lnTo>
                  <a:pt x="0" y="340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22903" y="1636195"/>
            <a:ext cx="15379209" cy="8650805"/>
          </a:xfrm>
          <a:custGeom>
            <a:avLst/>
            <a:gdLst/>
            <a:ahLst/>
            <a:cxnLst/>
            <a:rect l="l" t="t" r="r" b="b"/>
            <a:pathLst>
              <a:path w="15379209" h="8650805">
                <a:moveTo>
                  <a:pt x="0" y="0"/>
                </a:moveTo>
                <a:lnTo>
                  <a:pt x="15379209" y="0"/>
                </a:lnTo>
                <a:lnTo>
                  <a:pt x="15379209" y="8650805"/>
                </a:lnTo>
                <a:lnTo>
                  <a:pt x="0" y="86508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522903" y="1785870"/>
            <a:ext cx="14333313" cy="1343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59"/>
              </a:lnSpc>
            </a:pPr>
            <a:r>
              <a:rPr lang="en-US" sz="8799">
                <a:solidFill>
                  <a:srgbClr val="7B2C29"/>
                </a:solidFill>
                <a:latin typeface="Inria Serif"/>
                <a:ea typeface="Inria Serif"/>
                <a:cs typeface="Inria Serif"/>
                <a:sym typeface="Inria Serif"/>
              </a:rPr>
              <a:t>Peyzaj Mimarlığı Bölümü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B2C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11758612" y="5133975"/>
            <a:ext cx="10287000" cy="0"/>
          </a:xfrm>
          <a:prstGeom prst="line">
            <a:avLst/>
          </a:prstGeom>
          <a:ln w="19050" cap="rnd">
            <a:solidFill>
              <a:srgbClr val="F8F8F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17406035" y="1028700"/>
            <a:ext cx="382562" cy="340002"/>
          </a:xfrm>
          <a:custGeom>
            <a:avLst/>
            <a:gdLst/>
            <a:ahLst/>
            <a:cxnLst/>
            <a:rect l="l" t="t" r="r" b="b"/>
            <a:pathLst>
              <a:path w="382562" h="340002">
                <a:moveTo>
                  <a:pt x="0" y="0"/>
                </a:moveTo>
                <a:lnTo>
                  <a:pt x="382562" y="0"/>
                </a:lnTo>
                <a:lnTo>
                  <a:pt x="382562" y="340002"/>
                </a:lnTo>
                <a:lnTo>
                  <a:pt x="0" y="340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400000">
            <a:off x="2165022" y="6281864"/>
            <a:ext cx="988973" cy="988973"/>
          </a:xfrm>
          <a:custGeom>
            <a:avLst/>
            <a:gdLst/>
            <a:ahLst/>
            <a:cxnLst/>
            <a:rect l="l" t="t" r="r" b="b"/>
            <a:pathLst>
              <a:path w="988973" h="988973">
                <a:moveTo>
                  <a:pt x="0" y="0"/>
                </a:moveTo>
                <a:lnTo>
                  <a:pt x="988973" y="0"/>
                </a:lnTo>
                <a:lnTo>
                  <a:pt x="988973" y="988974"/>
                </a:lnTo>
                <a:lnTo>
                  <a:pt x="0" y="9889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34737" y="1368702"/>
            <a:ext cx="5998467" cy="7858996"/>
          </a:xfrm>
          <a:custGeom>
            <a:avLst/>
            <a:gdLst/>
            <a:ahLst/>
            <a:cxnLst/>
            <a:rect l="l" t="t" r="r" b="b"/>
            <a:pathLst>
              <a:path w="5998467" h="7858996">
                <a:moveTo>
                  <a:pt x="0" y="0"/>
                </a:moveTo>
                <a:lnTo>
                  <a:pt x="5998466" y="0"/>
                </a:lnTo>
                <a:lnTo>
                  <a:pt x="5998466" y="7858996"/>
                </a:lnTo>
                <a:lnTo>
                  <a:pt x="0" y="78589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6696" t="-6152" r="-28787" b="-10224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624192" y="1290205"/>
            <a:ext cx="13952313" cy="1343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59"/>
              </a:lnSpc>
            </a:pPr>
            <a:r>
              <a:rPr lang="en-US" sz="8799">
                <a:solidFill>
                  <a:srgbClr val="F8F8F8"/>
                </a:solidFill>
                <a:latin typeface="Inria Serif"/>
                <a:ea typeface="Inria Serif"/>
                <a:cs typeface="Inria Serif"/>
                <a:sym typeface="Inria Serif"/>
              </a:rPr>
              <a:t>Bölüm Başkanı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961475" y="8003892"/>
            <a:ext cx="4460271" cy="62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>
                <a:solidFill>
                  <a:srgbClr val="F8F8F8"/>
                </a:solidFill>
                <a:latin typeface="Public Sans Thin"/>
                <a:ea typeface="Public Sans Thin"/>
                <a:cs typeface="Public Sans Thin"/>
                <a:sym typeface="Public Sans Thin"/>
              </a:rPr>
              <a:t>Doc. Dr.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961475" y="8736843"/>
            <a:ext cx="4989925" cy="49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dirty="0" err="1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Arzu</a:t>
            </a:r>
            <a:r>
              <a:rPr lang="en-US" sz="2799" dirty="0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 ALTUNTAŞ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624192" y="2455653"/>
            <a:ext cx="8136385" cy="49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Peyzaj Mimarlığı Bölümü</a:t>
            </a:r>
          </a:p>
        </p:txBody>
      </p:sp>
      <p:sp>
        <p:nvSpPr>
          <p:cNvPr id="13" name="Freeform 13"/>
          <p:cNvSpPr/>
          <p:nvPr/>
        </p:nvSpPr>
        <p:spPr>
          <a:xfrm rot="-5400000">
            <a:off x="14491771" y="7458632"/>
            <a:ext cx="1741432" cy="1741432"/>
          </a:xfrm>
          <a:custGeom>
            <a:avLst/>
            <a:gdLst/>
            <a:ahLst/>
            <a:cxnLst/>
            <a:rect l="l" t="t" r="r" b="b"/>
            <a:pathLst>
              <a:path w="1741432" h="1741432">
                <a:moveTo>
                  <a:pt x="0" y="0"/>
                </a:moveTo>
                <a:lnTo>
                  <a:pt x="1741432" y="0"/>
                </a:lnTo>
                <a:lnTo>
                  <a:pt x="1741432" y="1741432"/>
                </a:lnTo>
                <a:lnTo>
                  <a:pt x="0" y="17414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B2C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11758612" y="5133975"/>
            <a:ext cx="10287000" cy="0"/>
          </a:xfrm>
          <a:prstGeom prst="line">
            <a:avLst/>
          </a:prstGeom>
          <a:ln w="19050" cap="rnd">
            <a:solidFill>
              <a:srgbClr val="F8F8F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17406035" y="1028700"/>
            <a:ext cx="382562" cy="340002"/>
          </a:xfrm>
          <a:custGeom>
            <a:avLst/>
            <a:gdLst/>
            <a:ahLst/>
            <a:cxnLst/>
            <a:rect l="l" t="t" r="r" b="b"/>
            <a:pathLst>
              <a:path w="382562" h="340002">
                <a:moveTo>
                  <a:pt x="0" y="0"/>
                </a:moveTo>
                <a:lnTo>
                  <a:pt x="382562" y="0"/>
                </a:lnTo>
                <a:lnTo>
                  <a:pt x="382562" y="340002"/>
                </a:lnTo>
                <a:lnTo>
                  <a:pt x="0" y="340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400000">
            <a:off x="2652000" y="6572742"/>
            <a:ext cx="835959" cy="835959"/>
          </a:xfrm>
          <a:custGeom>
            <a:avLst/>
            <a:gdLst/>
            <a:ahLst/>
            <a:cxnLst/>
            <a:rect l="l" t="t" r="r" b="b"/>
            <a:pathLst>
              <a:path w="835959" h="835959">
                <a:moveTo>
                  <a:pt x="0" y="0"/>
                </a:moveTo>
                <a:lnTo>
                  <a:pt x="835960" y="0"/>
                </a:lnTo>
                <a:lnTo>
                  <a:pt x="835960" y="835960"/>
                </a:lnTo>
                <a:lnTo>
                  <a:pt x="0" y="8359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71060" y="3156515"/>
            <a:ext cx="3961882" cy="4957198"/>
          </a:xfrm>
          <a:custGeom>
            <a:avLst/>
            <a:gdLst/>
            <a:ahLst/>
            <a:cxnLst/>
            <a:rect l="l" t="t" r="r" b="b"/>
            <a:pathLst>
              <a:path w="3961882" h="4957198">
                <a:moveTo>
                  <a:pt x="0" y="0"/>
                </a:moveTo>
                <a:lnTo>
                  <a:pt x="3961881" y="0"/>
                </a:lnTo>
                <a:lnTo>
                  <a:pt x="3961881" y="4957198"/>
                </a:lnTo>
                <a:lnTo>
                  <a:pt x="0" y="49571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0883" t="-8639" r="-17097" b="-14188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31952" y="8034494"/>
            <a:ext cx="4460271" cy="62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>
                <a:solidFill>
                  <a:srgbClr val="F8F8F8"/>
                </a:solidFill>
                <a:latin typeface="Public Sans Thin"/>
                <a:ea typeface="Public Sans Thin"/>
                <a:cs typeface="Public Sans Thin"/>
                <a:sym typeface="Public Sans Thin"/>
              </a:rPr>
              <a:t>Dr. Öğr. Üyesi</a:t>
            </a:r>
          </a:p>
        </p:txBody>
      </p:sp>
      <p:sp>
        <p:nvSpPr>
          <p:cNvPr id="7" name="Freeform 7"/>
          <p:cNvSpPr/>
          <p:nvPr/>
        </p:nvSpPr>
        <p:spPr>
          <a:xfrm rot="-5400000">
            <a:off x="3487960" y="6968731"/>
            <a:ext cx="1144981" cy="1144981"/>
          </a:xfrm>
          <a:custGeom>
            <a:avLst/>
            <a:gdLst/>
            <a:ahLst/>
            <a:cxnLst/>
            <a:rect l="l" t="t" r="r" b="b"/>
            <a:pathLst>
              <a:path w="1144981" h="1144981">
                <a:moveTo>
                  <a:pt x="0" y="0"/>
                </a:moveTo>
                <a:lnTo>
                  <a:pt x="1144981" y="0"/>
                </a:lnTo>
                <a:lnTo>
                  <a:pt x="1144981" y="1144982"/>
                </a:lnTo>
                <a:lnTo>
                  <a:pt x="0" y="11449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166512" y="3156515"/>
            <a:ext cx="4270306" cy="4954179"/>
          </a:xfrm>
          <a:custGeom>
            <a:avLst/>
            <a:gdLst/>
            <a:ahLst/>
            <a:cxnLst/>
            <a:rect l="l" t="t" r="r" b="b"/>
            <a:pathLst>
              <a:path w="4270306" h="4954179">
                <a:moveTo>
                  <a:pt x="0" y="0"/>
                </a:moveTo>
                <a:lnTo>
                  <a:pt x="4270307" y="0"/>
                </a:lnTo>
                <a:lnTo>
                  <a:pt x="4270307" y="4954179"/>
                </a:lnTo>
                <a:lnTo>
                  <a:pt x="0" y="49541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0537" t="-19620" r="-21074" b="-23253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624192" y="795765"/>
            <a:ext cx="13952313" cy="1343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59"/>
              </a:lnSpc>
            </a:pPr>
            <a:r>
              <a:rPr lang="en-US" sz="8799">
                <a:solidFill>
                  <a:srgbClr val="F8F8F8"/>
                </a:solidFill>
                <a:latin typeface="Inria Serif"/>
                <a:ea typeface="Inria Serif"/>
                <a:cs typeface="Inria Serif"/>
                <a:sym typeface="Inria Serif"/>
              </a:rPr>
              <a:t>Öğretim Elemanları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31952" y="8767445"/>
            <a:ext cx="4460271" cy="457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dirty="0" err="1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Esra</a:t>
            </a:r>
            <a:r>
              <a:rPr lang="en-US" sz="2799" dirty="0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799" dirty="0" smtClean="0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BAYAZIT</a:t>
            </a:r>
            <a:endParaRPr lang="en-US" sz="2799" dirty="0">
              <a:solidFill>
                <a:srgbClr val="F8F8F8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2441842" y="8037513"/>
            <a:ext cx="4460271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dirty="0" smtClean="0">
                <a:solidFill>
                  <a:srgbClr val="F8F8F8"/>
                </a:solidFill>
                <a:latin typeface="Public Sans Thin"/>
                <a:ea typeface="Public Sans Thin"/>
                <a:cs typeface="Public Sans Thin"/>
                <a:sym typeface="Public Sans Thin"/>
              </a:rPr>
              <a:t>D</a:t>
            </a:r>
            <a:r>
              <a:rPr lang="tr-TR" sz="3600" dirty="0" err="1" smtClean="0">
                <a:solidFill>
                  <a:srgbClr val="F8F8F8"/>
                </a:solidFill>
                <a:latin typeface="Public Sans Thin"/>
                <a:ea typeface="Public Sans Thin"/>
                <a:cs typeface="Public Sans Thin"/>
                <a:sym typeface="Public Sans Thin"/>
              </a:rPr>
              <a:t>oç</a:t>
            </a:r>
            <a:r>
              <a:rPr lang="en-US" sz="3600" dirty="0" smtClean="0">
                <a:solidFill>
                  <a:srgbClr val="F8F8F8"/>
                </a:solidFill>
                <a:latin typeface="Public Sans Thin"/>
                <a:ea typeface="Public Sans Thin"/>
                <a:cs typeface="Public Sans Thin"/>
                <a:sym typeface="Public Sans Thin"/>
              </a:rPr>
              <a:t>. </a:t>
            </a:r>
            <a:r>
              <a:rPr lang="tr-TR" sz="3600" dirty="0" smtClean="0">
                <a:solidFill>
                  <a:srgbClr val="F8F8F8"/>
                </a:solidFill>
                <a:latin typeface="Public Sans Thin"/>
                <a:ea typeface="Public Sans Thin"/>
                <a:cs typeface="Public Sans Thin"/>
                <a:sym typeface="Public Sans Thin"/>
              </a:rPr>
              <a:t>Dr.</a:t>
            </a:r>
            <a:endParaRPr lang="en-US" sz="3600" dirty="0">
              <a:solidFill>
                <a:srgbClr val="F8F8F8"/>
              </a:solidFill>
              <a:latin typeface="Public Sans Thin"/>
              <a:ea typeface="Public Sans Thin"/>
              <a:cs typeface="Public Sans Thin"/>
              <a:sym typeface="Public Sans Thin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2441842" y="8770463"/>
            <a:ext cx="4460271" cy="49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Huriye Simten SÜTÜNÇ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624192" y="2455653"/>
            <a:ext cx="8136385" cy="49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Peyzaj Mimarlığı Bölümü</a:t>
            </a:r>
          </a:p>
        </p:txBody>
      </p:sp>
      <p:sp>
        <p:nvSpPr>
          <p:cNvPr id="17" name="Freeform 17"/>
          <p:cNvSpPr/>
          <p:nvPr/>
        </p:nvSpPr>
        <p:spPr>
          <a:xfrm rot="-5400000">
            <a:off x="15372565" y="7050209"/>
            <a:ext cx="1119972" cy="1119972"/>
          </a:xfrm>
          <a:custGeom>
            <a:avLst/>
            <a:gdLst/>
            <a:ahLst/>
            <a:cxnLst/>
            <a:rect l="l" t="t" r="r" b="b"/>
            <a:pathLst>
              <a:path w="1119972" h="1119972">
                <a:moveTo>
                  <a:pt x="0" y="0"/>
                </a:moveTo>
                <a:lnTo>
                  <a:pt x="1119972" y="0"/>
                </a:lnTo>
                <a:lnTo>
                  <a:pt x="1119972" y="1119973"/>
                </a:lnTo>
                <a:lnTo>
                  <a:pt x="0" y="1119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6403236" y="3156515"/>
            <a:ext cx="3762628" cy="4954179"/>
          </a:xfrm>
          <a:custGeom>
            <a:avLst/>
            <a:gdLst/>
            <a:ahLst/>
            <a:cxnLst/>
            <a:rect l="l" t="t" r="r" b="b"/>
            <a:pathLst>
              <a:path w="3762628" h="4954179">
                <a:moveTo>
                  <a:pt x="0" y="0"/>
                </a:moveTo>
                <a:lnTo>
                  <a:pt x="3762628" y="0"/>
                </a:lnTo>
                <a:lnTo>
                  <a:pt x="3762628" y="4954179"/>
                </a:lnTo>
                <a:lnTo>
                  <a:pt x="0" y="495417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0868" t="-11451" r="-19197" b="-13234"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6403236" y="8097000"/>
            <a:ext cx="4460271" cy="62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>
                <a:solidFill>
                  <a:srgbClr val="F8F8F8"/>
                </a:solidFill>
                <a:latin typeface="Public Sans Thin"/>
                <a:ea typeface="Public Sans Thin"/>
                <a:cs typeface="Public Sans Thin"/>
                <a:sym typeface="Public Sans Thin"/>
              </a:rPr>
              <a:t>Öğr. Gör.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403236" y="8829951"/>
            <a:ext cx="4460271" cy="986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Merve Hayrunisa KASIM MEMİŞOĞLU</a:t>
            </a:r>
          </a:p>
        </p:txBody>
      </p:sp>
      <p:sp>
        <p:nvSpPr>
          <p:cNvPr id="21" name="Freeform 21"/>
          <p:cNvSpPr/>
          <p:nvPr/>
        </p:nvSpPr>
        <p:spPr>
          <a:xfrm rot="-5400000">
            <a:off x="9088828" y="7050209"/>
            <a:ext cx="1077035" cy="1077035"/>
          </a:xfrm>
          <a:custGeom>
            <a:avLst/>
            <a:gdLst/>
            <a:ahLst/>
            <a:cxnLst/>
            <a:rect l="l" t="t" r="r" b="b"/>
            <a:pathLst>
              <a:path w="1077035" h="1077035">
                <a:moveTo>
                  <a:pt x="0" y="0"/>
                </a:moveTo>
                <a:lnTo>
                  <a:pt x="1077036" y="0"/>
                </a:lnTo>
                <a:lnTo>
                  <a:pt x="1077036" y="1077036"/>
                </a:lnTo>
                <a:lnTo>
                  <a:pt x="0" y="10770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CEJqdWusTs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-23812"/>
            <a:ext cx="18288000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35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11758612" y="5133975"/>
            <a:ext cx="10287000" cy="0"/>
          </a:xfrm>
          <a:prstGeom prst="line">
            <a:avLst/>
          </a:prstGeom>
          <a:ln w="19050" cap="rnd">
            <a:solidFill>
              <a:srgbClr val="7B2C2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17406035" y="1028700"/>
            <a:ext cx="382562" cy="340002"/>
          </a:xfrm>
          <a:custGeom>
            <a:avLst/>
            <a:gdLst/>
            <a:ahLst/>
            <a:cxnLst/>
            <a:rect l="l" t="t" r="r" b="b"/>
            <a:pathLst>
              <a:path w="382562" h="340002">
                <a:moveTo>
                  <a:pt x="0" y="0"/>
                </a:moveTo>
                <a:lnTo>
                  <a:pt x="382562" y="0"/>
                </a:lnTo>
                <a:lnTo>
                  <a:pt x="382562" y="340002"/>
                </a:lnTo>
                <a:lnTo>
                  <a:pt x="0" y="340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22903" y="1636195"/>
            <a:ext cx="15379209" cy="8650805"/>
          </a:xfrm>
          <a:custGeom>
            <a:avLst/>
            <a:gdLst/>
            <a:ahLst/>
            <a:cxnLst/>
            <a:rect l="l" t="t" r="r" b="b"/>
            <a:pathLst>
              <a:path w="15379209" h="8650805">
                <a:moveTo>
                  <a:pt x="0" y="0"/>
                </a:moveTo>
                <a:lnTo>
                  <a:pt x="15379209" y="0"/>
                </a:lnTo>
                <a:lnTo>
                  <a:pt x="15379209" y="8650805"/>
                </a:lnTo>
                <a:lnTo>
                  <a:pt x="0" y="86508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522903" y="1785870"/>
            <a:ext cx="14333313" cy="1343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59"/>
              </a:lnSpc>
            </a:pPr>
            <a:r>
              <a:rPr lang="tr-TR" sz="8799" dirty="0" smtClean="0">
                <a:solidFill>
                  <a:srgbClr val="7B2C29"/>
                </a:solidFill>
                <a:latin typeface="Inria Serif"/>
                <a:ea typeface="Inria Serif"/>
                <a:cs typeface="Inria Serif"/>
                <a:sym typeface="Inria Serif"/>
              </a:rPr>
              <a:t>Grafik Tasarım </a:t>
            </a:r>
            <a:r>
              <a:rPr lang="en-US" sz="8799" dirty="0" err="1" smtClean="0">
                <a:solidFill>
                  <a:srgbClr val="7B2C29"/>
                </a:solidFill>
                <a:latin typeface="Inria Serif"/>
                <a:ea typeface="Inria Serif"/>
                <a:cs typeface="Inria Serif"/>
                <a:sym typeface="Inria Serif"/>
              </a:rPr>
              <a:t>Bölümü</a:t>
            </a:r>
            <a:endParaRPr lang="en-US" sz="8799" dirty="0">
              <a:solidFill>
                <a:srgbClr val="7B2C29"/>
              </a:solidFill>
              <a:latin typeface="Inria Serif"/>
              <a:ea typeface="Inria Serif"/>
              <a:cs typeface="Inria Serif"/>
              <a:sym typeface="Inria Serif"/>
            </a:endParaRPr>
          </a:p>
        </p:txBody>
      </p:sp>
    </p:spTree>
    <p:extLst>
      <p:ext uri="{BB962C8B-B14F-4D97-AF65-F5344CB8AC3E}">
        <p14:creationId xmlns:p14="http://schemas.microsoft.com/office/powerpoint/2010/main" val="373073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B2C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11758612" y="5133975"/>
            <a:ext cx="10287000" cy="0"/>
          </a:xfrm>
          <a:prstGeom prst="line">
            <a:avLst/>
          </a:prstGeom>
          <a:ln w="19050" cap="rnd">
            <a:solidFill>
              <a:srgbClr val="F8F8F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17406035" y="1028700"/>
            <a:ext cx="382562" cy="340002"/>
          </a:xfrm>
          <a:custGeom>
            <a:avLst/>
            <a:gdLst/>
            <a:ahLst/>
            <a:cxnLst/>
            <a:rect l="l" t="t" r="r" b="b"/>
            <a:pathLst>
              <a:path w="382562" h="340002">
                <a:moveTo>
                  <a:pt x="0" y="0"/>
                </a:moveTo>
                <a:lnTo>
                  <a:pt x="382562" y="0"/>
                </a:lnTo>
                <a:lnTo>
                  <a:pt x="382562" y="340002"/>
                </a:lnTo>
                <a:lnTo>
                  <a:pt x="0" y="340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421097" y="3010066"/>
            <a:ext cx="4429482" cy="5504800"/>
          </a:xfrm>
          <a:custGeom>
            <a:avLst/>
            <a:gdLst/>
            <a:ahLst/>
            <a:cxnLst/>
            <a:rect l="l" t="t" r="r" b="b"/>
            <a:pathLst>
              <a:path w="4024670" h="5001714">
                <a:moveTo>
                  <a:pt x="0" y="0"/>
                </a:moveTo>
                <a:lnTo>
                  <a:pt x="4024670" y="0"/>
                </a:lnTo>
                <a:lnTo>
                  <a:pt x="4024670" y="5001714"/>
                </a:lnTo>
                <a:lnTo>
                  <a:pt x="0" y="50017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745" r="-12621" b="-10515"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12446382" y="6989182"/>
            <a:ext cx="1547743" cy="1547743"/>
          </a:xfrm>
          <a:custGeom>
            <a:avLst/>
            <a:gdLst/>
            <a:ahLst/>
            <a:cxnLst/>
            <a:rect l="l" t="t" r="r" b="b"/>
            <a:pathLst>
              <a:path w="1406294" h="1406294">
                <a:moveTo>
                  <a:pt x="0" y="0"/>
                </a:moveTo>
                <a:lnTo>
                  <a:pt x="1406294" y="0"/>
                </a:lnTo>
                <a:lnTo>
                  <a:pt x="1406294" y="1406295"/>
                </a:lnTo>
                <a:lnTo>
                  <a:pt x="0" y="14062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9677400" y="8476338"/>
            <a:ext cx="4460271" cy="62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dirty="0">
                <a:solidFill>
                  <a:srgbClr val="F8F8F8"/>
                </a:solidFill>
                <a:latin typeface="Public Sans Thin"/>
                <a:ea typeface="Public Sans Thin"/>
                <a:cs typeface="Public Sans Thin"/>
                <a:sym typeface="Public Sans Thin"/>
              </a:rPr>
              <a:t>Dr. </a:t>
            </a:r>
            <a:r>
              <a:rPr lang="en-US" sz="3600" dirty="0" err="1">
                <a:solidFill>
                  <a:srgbClr val="F8F8F8"/>
                </a:solidFill>
                <a:latin typeface="Public Sans Thin"/>
                <a:ea typeface="Public Sans Thin"/>
                <a:cs typeface="Public Sans Thin"/>
                <a:sym typeface="Public Sans Thin"/>
              </a:rPr>
              <a:t>Öğretim</a:t>
            </a:r>
            <a:r>
              <a:rPr lang="en-US" sz="3600" dirty="0">
                <a:solidFill>
                  <a:srgbClr val="F8F8F8"/>
                </a:solidFill>
                <a:latin typeface="Public Sans Thin"/>
                <a:ea typeface="Public Sans Thin"/>
                <a:cs typeface="Public Sans Thin"/>
                <a:sym typeface="Public Sans Thin"/>
              </a:rPr>
              <a:t> </a:t>
            </a:r>
            <a:r>
              <a:rPr lang="en-US" sz="3600" dirty="0" err="1">
                <a:solidFill>
                  <a:srgbClr val="F8F8F8"/>
                </a:solidFill>
                <a:latin typeface="Public Sans Thin"/>
                <a:ea typeface="Public Sans Thin"/>
                <a:cs typeface="Public Sans Thin"/>
                <a:sym typeface="Public Sans Thin"/>
              </a:rPr>
              <a:t>Üyesi</a:t>
            </a:r>
            <a:endParaRPr lang="en-US" sz="3600" dirty="0">
              <a:solidFill>
                <a:srgbClr val="F8F8F8"/>
              </a:solidFill>
              <a:latin typeface="Public Sans Thin"/>
              <a:ea typeface="Public Sans Thin"/>
              <a:cs typeface="Public Sans Thin"/>
              <a:sym typeface="Public Sans Thin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677400" y="9209289"/>
            <a:ext cx="4460271" cy="49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Hüsamettin ERDEMCİ</a:t>
            </a:r>
          </a:p>
        </p:txBody>
      </p:sp>
      <p:sp>
        <p:nvSpPr>
          <p:cNvPr id="19" name="Freeform 3"/>
          <p:cNvSpPr/>
          <p:nvPr/>
        </p:nvSpPr>
        <p:spPr>
          <a:xfrm>
            <a:off x="17406035" y="1028700"/>
            <a:ext cx="382562" cy="340002"/>
          </a:xfrm>
          <a:custGeom>
            <a:avLst/>
            <a:gdLst/>
            <a:ahLst/>
            <a:cxnLst/>
            <a:rect l="l" t="t" r="r" b="b"/>
            <a:pathLst>
              <a:path w="382562" h="340002">
                <a:moveTo>
                  <a:pt x="0" y="0"/>
                </a:moveTo>
                <a:lnTo>
                  <a:pt x="382562" y="0"/>
                </a:lnTo>
                <a:lnTo>
                  <a:pt x="382562" y="340002"/>
                </a:lnTo>
                <a:lnTo>
                  <a:pt x="0" y="340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12"/>
          <p:cNvSpPr txBox="1"/>
          <p:nvPr/>
        </p:nvSpPr>
        <p:spPr>
          <a:xfrm>
            <a:off x="1624192" y="795765"/>
            <a:ext cx="13952313" cy="1343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59"/>
              </a:lnSpc>
            </a:pPr>
            <a:r>
              <a:rPr lang="en-US" sz="8799">
                <a:solidFill>
                  <a:srgbClr val="F8F8F8"/>
                </a:solidFill>
                <a:latin typeface="Inria Serif"/>
                <a:ea typeface="Inria Serif"/>
                <a:cs typeface="Inria Serif"/>
                <a:sym typeface="Inria Serif"/>
              </a:rPr>
              <a:t>Öğretim Elemanları</a:t>
            </a:r>
          </a:p>
        </p:txBody>
      </p:sp>
      <p:sp>
        <p:nvSpPr>
          <p:cNvPr id="21" name="TextBox 15"/>
          <p:cNvSpPr txBox="1"/>
          <p:nvPr/>
        </p:nvSpPr>
        <p:spPr>
          <a:xfrm>
            <a:off x="1700392" y="2178335"/>
            <a:ext cx="4776966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tr-TR" sz="2799" dirty="0" smtClean="0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Grafik Tasarım</a:t>
            </a:r>
            <a:r>
              <a:rPr lang="en-US" sz="2799" dirty="0" smtClean="0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799" dirty="0" err="1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Bölümü</a:t>
            </a:r>
            <a:endParaRPr lang="en-US" sz="2799" dirty="0">
              <a:solidFill>
                <a:srgbClr val="F8F8F8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22" name="AutoShape 2" descr="https://www.siirt.edu.tr/foto/userfoto/fdgdfgd.jpg20197241572641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4098" name="Picture 2" descr="https://www.siirt.edu.tr/foto/userfoto/unnamed.jpg2024123131835788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455" y="3220641"/>
            <a:ext cx="3791655" cy="513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14"/>
          <p:cNvSpPr txBox="1"/>
          <p:nvPr/>
        </p:nvSpPr>
        <p:spPr>
          <a:xfrm>
            <a:off x="2635847" y="8476338"/>
            <a:ext cx="4460271" cy="586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tr-TR" sz="3600" dirty="0" err="1" smtClean="0">
                <a:solidFill>
                  <a:srgbClr val="F8F8F8"/>
                </a:solidFill>
                <a:latin typeface="Public Sans Thin"/>
                <a:ea typeface="Public Sans Thin"/>
                <a:cs typeface="Public Sans Thin"/>
                <a:sym typeface="Public Sans Thin"/>
              </a:rPr>
              <a:t>Doc</a:t>
            </a:r>
            <a:r>
              <a:rPr lang="tr-TR" sz="3600" dirty="0" smtClean="0">
                <a:solidFill>
                  <a:srgbClr val="F8F8F8"/>
                </a:solidFill>
                <a:latin typeface="Public Sans Thin"/>
                <a:ea typeface="Public Sans Thin"/>
                <a:cs typeface="Public Sans Thin"/>
                <a:sym typeface="Public Sans Thin"/>
              </a:rPr>
              <a:t>. Dr. </a:t>
            </a:r>
            <a:endParaRPr lang="en-US" sz="3600" dirty="0">
              <a:solidFill>
                <a:srgbClr val="F8F8F8"/>
              </a:solidFill>
              <a:latin typeface="Public Sans Thin"/>
              <a:ea typeface="Public Sans Thin"/>
              <a:cs typeface="Public Sans Thin"/>
              <a:sym typeface="Public Sans Thin"/>
            </a:endParaRPr>
          </a:p>
        </p:txBody>
      </p:sp>
      <p:sp>
        <p:nvSpPr>
          <p:cNvPr id="24" name="TextBox 15"/>
          <p:cNvSpPr txBox="1"/>
          <p:nvPr/>
        </p:nvSpPr>
        <p:spPr>
          <a:xfrm>
            <a:off x="2635847" y="9209289"/>
            <a:ext cx="4460271" cy="457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tr-TR" sz="2799" dirty="0" smtClean="0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Mithat ELÇİİÇEK</a:t>
            </a:r>
            <a:endParaRPr lang="en-US" sz="2799" dirty="0">
              <a:solidFill>
                <a:srgbClr val="F8F8F8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  <p:extLst>
      <p:ext uri="{BB962C8B-B14F-4D97-AF65-F5344CB8AC3E}">
        <p14:creationId xmlns:p14="http://schemas.microsoft.com/office/powerpoint/2010/main" val="365481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B2C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11758612" y="5133975"/>
            <a:ext cx="10287000" cy="0"/>
          </a:xfrm>
          <a:prstGeom prst="line">
            <a:avLst/>
          </a:prstGeom>
          <a:ln w="19050" cap="rnd">
            <a:solidFill>
              <a:srgbClr val="F8F8F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17406035" y="1028700"/>
            <a:ext cx="382562" cy="340002"/>
          </a:xfrm>
          <a:custGeom>
            <a:avLst/>
            <a:gdLst/>
            <a:ahLst/>
            <a:cxnLst/>
            <a:rect l="l" t="t" r="r" b="b"/>
            <a:pathLst>
              <a:path w="382562" h="340002">
                <a:moveTo>
                  <a:pt x="0" y="0"/>
                </a:moveTo>
                <a:lnTo>
                  <a:pt x="382562" y="0"/>
                </a:lnTo>
                <a:lnTo>
                  <a:pt x="382562" y="340002"/>
                </a:lnTo>
                <a:lnTo>
                  <a:pt x="0" y="340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133475" y="4426360"/>
            <a:ext cx="8693337" cy="4812890"/>
          </a:xfrm>
          <a:custGeom>
            <a:avLst/>
            <a:gdLst/>
            <a:ahLst/>
            <a:cxnLst/>
            <a:rect l="l" t="t" r="r" b="b"/>
            <a:pathLst>
              <a:path w="8693337" h="4812890">
                <a:moveTo>
                  <a:pt x="8693337" y="0"/>
                </a:moveTo>
                <a:lnTo>
                  <a:pt x="0" y="0"/>
                </a:lnTo>
                <a:lnTo>
                  <a:pt x="0" y="4812890"/>
                </a:lnTo>
                <a:lnTo>
                  <a:pt x="8693337" y="4812890"/>
                </a:lnTo>
                <a:lnTo>
                  <a:pt x="8693337" y="0"/>
                </a:lnTo>
                <a:close/>
              </a:path>
            </a:pathLst>
          </a:custGeom>
          <a:blipFill>
            <a:blip r:embed="rId4"/>
            <a:stretch>
              <a:fillRect l="-1418" t="-58432" r="-40579" b="-12558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133475" y="1019175"/>
            <a:ext cx="14930354" cy="1343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59"/>
              </a:lnSpc>
            </a:pPr>
            <a:r>
              <a:rPr lang="en-US" sz="8799">
                <a:solidFill>
                  <a:srgbClr val="F8F8F8"/>
                </a:solidFill>
                <a:latin typeface="Inria Serif"/>
                <a:ea typeface="Inria Serif"/>
                <a:cs typeface="Inria Serif"/>
                <a:sym typeface="Inria Serif"/>
              </a:rPr>
              <a:t>Fakültemizin Fiziki Koşulları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661055" y="4472420"/>
            <a:ext cx="4647881" cy="418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Siirt Üniversitesi, Kezer Kampüsü, Ana Girişinin, 100 metre kadar kuzeyinde konumlanan; Güzel Sanatlar ve Tasarım Fakültesi binası, 3 adet Stüdyo ve 2 Derslik ile hizmet vermektedir.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0314708" y="4514513"/>
            <a:ext cx="833049" cy="833049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8F8F8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10370842" y="4652273"/>
            <a:ext cx="720781" cy="49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b="1">
                <a:solidFill>
                  <a:srgbClr val="7B2C29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01</a:t>
            </a:r>
          </a:p>
        </p:txBody>
      </p:sp>
      <p:sp>
        <p:nvSpPr>
          <p:cNvPr id="13" name="Freeform 13"/>
          <p:cNvSpPr/>
          <p:nvPr/>
        </p:nvSpPr>
        <p:spPr>
          <a:xfrm rot="-5400000">
            <a:off x="1123950" y="6947858"/>
            <a:ext cx="2310442" cy="2310442"/>
          </a:xfrm>
          <a:custGeom>
            <a:avLst/>
            <a:gdLst/>
            <a:ahLst/>
            <a:cxnLst/>
            <a:rect l="l" t="t" r="r" b="b"/>
            <a:pathLst>
              <a:path w="2310442" h="2310442">
                <a:moveTo>
                  <a:pt x="0" y="0"/>
                </a:moveTo>
                <a:lnTo>
                  <a:pt x="2310442" y="0"/>
                </a:lnTo>
                <a:lnTo>
                  <a:pt x="2310442" y="2310442"/>
                </a:lnTo>
                <a:lnTo>
                  <a:pt x="0" y="23104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028" name="Picture 4" descr="Türkiye Siirt Üniversitesi Bölümleri, Yıllık Ücreti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3" b="10507"/>
          <a:stretch/>
        </p:blipFill>
        <p:spPr bwMode="auto">
          <a:xfrm>
            <a:off x="1143856" y="4441247"/>
            <a:ext cx="8930398" cy="4822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reeform 13"/>
          <p:cNvSpPr/>
          <p:nvPr/>
        </p:nvSpPr>
        <p:spPr>
          <a:xfrm rot="-5400000">
            <a:off x="1143856" y="6968107"/>
            <a:ext cx="2310442" cy="2310442"/>
          </a:xfrm>
          <a:custGeom>
            <a:avLst/>
            <a:gdLst/>
            <a:ahLst/>
            <a:cxnLst/>
            <a:rect l="l" t="t" r="r" b="b"/>
            <a:pathLst>
              <a:path w="2310442" h="2310442">
                <a:moveTo>
                  <a:pt x="0" y="0"/>
                </a:moveTo>
                <a:lnTo>
                  <a:pt x="2310442" y="0"/>
                </a:lnTo>
                <a:lnTo>
                  <a:pt x="2310442" y="2310442"/>
                </a:lnTo>
                <a:lnTo>
                  <a:pt x="0" y="23104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B2C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11758612" y="5133975"/>
            <a:ext cx="10287000" cy="0"/>
          </a:xfrm>
          <a:prstGeom prst="line">
            <a:avLst/>
          </a:prstGeom>
          <a:ln w="19050" cap="rnd">
            <a:solidFill>
              <a:srgbClr val="F8F8F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17406035" y="1028700"/>
            <a:ext cx="382562" cy="340002"/>
          </a:xfrm>
          <a:custGeom>
            <a:avLst/>
            <a:gdLst/>
            <a:ahLst/>
            <a:cxnLst/>
            <a:rect l="l" t="t" r="r" b="b"/>
            <a:pathLst>
              <a:path w="382562" h="340002">
                <a:moveTo>
                  <a:pt x="0" y="0"/>
                </a:moveTo>
                <a:lnTo>
                  <a:pt x="382562" y="0"/>
                </a:lnTo>
                <a:lnTo>
                  <a:pt x="382562" y="340002"/>
                </a:lnTo>
                <a:lnTo>
                  <a:pt x="0" y="340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AutoShape 4"/>
          <p:cNvSpPr/>
          <p:nvPr/>
        </p:nvSpPr>
        <p:spPr>
          <a:xfrm rot="1921">
            <a:off x="-149537" y="2863371"/>
            <a:ext cx="17042126" cy="0"/>
          </a:xfrm>
          <a:prstGeom prst="line">
            <a:avLst/>
          </a:prstGeom>
          <a:ln w="19050" cap="rnd">
            <a:solidFill>
              <a:srgbClr val="F8F8F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 rot="1921">
            <a:off x="-130493" y="6552881"/>
            <a:ext cx="17042126" cy="0"/>
          </a:xfrm>
          <a:prstGeom prst="line">
            <a:avLst/>
          </a:prstGeom>
          <a:ln w="19050" cap="rnd">
            <a:solidFill>
              <a:srgbClr val="F8F8F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5400000">
            <a:off x="1900310" y="6617736"/>
            <a:ext cx="7480154" cy="0"/>
          </a:xfrm>
          <a:prstGeom prst="line">
            <a:avLst/>
          </a:prstGeom>
          <a:ln w="19050" cap="rnd">
            <a:solidFill>
              <a:srgbClr val="F8F8F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 rot="5400000">
            <a:off x="7521648" y="6617736"/>
            <a:ext cx="7480154" cy="0"/>
          </a:xfrm>
          <a:prstGeom prst="line">
            <a:avLst/>
          </a:prstGeom>
          <a:ln w="19050" cap="rnd">
            <a:solidFill>
              <a:srgbClr val="F8F8F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TextBox 8"/>
          <p:cNvSpPr txBox="1"/>
          <p:nvPr/>
        </p:nvSpPr>
        <p:spPr>
          <a:xfrm>
            <a:off x="6216158" y="8304382"/>
            <a:ext cx="4460271" cy="622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F8F8F8"/>
                </a:solidFill>
                <a:latin typeface="Public Sans Thin"/>
                <a:ea typeface="Public Sans Thin"/>
                <a:cs typeface="Public Sans Thin"/>
                <a:sym typeface="Public Sans Thin"/>
              </a:rPr>
              <a:t>Ortak alanlar</a:t>
            </a:r>
          </a:p>
        </p:txBody>
      </p:sp>
      <p:sp>
        <p:nvSpPr>
          <p:cNvPr id="9" name="Freeform 9"/>
          <p:cNvSpPr/>
          <p:nvPr/>
        </p:nvSpPr>
        <p:spPr>
          <a:xfrm rot="-5400000">
            <a:off x="4906176" y="8308954"/>
            <a:ext cx="1898691" cy="1898691"/>
          </a:xfrm>
          <a:custGeom>
            <a:avLst/>
            <a:gdLst/>
            <a:ahLst/>
            <a:cxnLst/>
            <a:rect l="l" t="t" r="r" b="b"/>
            <a:pathLst>
              <a:path w="1898691" h="1898691">
                <a:moveTo>
                  <a:pt x="0" y="0"/>
                </a:moveTo>
                <a:lnTo>
                  <a:pt x="1898691" y="0"/>
                </a:lnTo>
                <a:lnTo>
                  <a:pt x="1898691" y="1898692"/>
                </a:lnTo>
                <a:lnTo>
                  <a:pt x="0" y="18986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4993896" y="8388309"/>
            <a:ext cx="1898691" cy="1898691"/>
          </a:xfrm>
          <a:custGeom>
            <a:avLst/>
            <a:gdLst/>
            <a:ahLst/>
            <a:cxnLst/>
            <a:rect l="l" t="t" r="r" b="b"/>
            <a:pathLst>
              <a:path w="1898691" h="1898691">
                <a:moveTo>
                  <a:pt x="0" y="0"/>
                </a:moveTo>
                <a:lnTo>
                  <a:pt x="1898692" y="0"/>
                </a:lnTo>
                <a:lnTo>
                  <a:pt x="1898692" y="1898691"/>
                </a:lnTo>
                <a:lnTo>
                  <a:pt x="0" y="18986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9353509" y="4649427"/>
            <a:ext cx="1898691" cy="1898691"/>
          </a:xfrm>
          <a:custGeom>
            <a:avLst/>
            <a:gdLst/>
            <a:ahLst/>
            <a:cxnLst/>
            <a:rect l="l" t="t" r="r" b="b"/>
            <a:pathLst>
              <a:path w="1898691" h="1898691">
                <a:moveTo>
                  <a:pt x="0" y="0"/>
                </a:moveTo>
                <a:lnTo>
                  <a:pt x="1898691" y="0"/>
                </a:lnTo>
                <a:lnTo>
                  <a:pt x="1898691" y="1898691"/>
                </a:lnTo>
                <a:lnTo>
                  <a:pt x="0" y="18986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4640" y="6576693"/>
            <a:ext cx="5564461" cy="3708206"/>
          </a:xfrm>
          <a:custGeom>
            <a:avLst/>
            <a:gdLst/>
            <a:ahLst/>
            <a:cxnLst/>
            <a:rect l="l" t="t" r="r" b="b"/>
            <a:pathLst>
              <a:path w="5564461" h="3708206">
                <a:moveTo>
                  <a:pt x="0" y="0"/>
                </a:moveTo>
                <a:lnTo>
                  <a:pt x="5564461" y="0"/>
                </a:lnTo>
                <a:lnTo>
                  <a:pt x="5564461" y="3708206"/>
                </a:lnTo>
                <a:lnTo>
                  <a:pt x="0" y="37082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422" t="-5593" r="-7116" b="-24650"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3745967" y="8380528"/>
            <a:ext cx="1898691" cy="1898691"/>
          </a:xfrm>
          <a:custGeom>
            <a:avLst/>
            <a:gdLst/>
            <a:ahLst/>
            <a:cxnLst/>
            <a:rect l="l" t="t" r="r" b="b"/>
            <a:pathLst>
              <a:path w="1898691" h="1898691">
                <a:moveTo>
                  <a:pt x="0" y="0"/>
                </a:moveTo>
                <a:lnTo>
                  <a:pt x="1898691" y="0"/>
                </a:lnTo>
                <a:lnTo>
                  <a:pt x="1898691" y="1898691"/>
                </a:lnTo>
                <a:lnTo>
                  <a:pt x="0" y="18986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280775" y="6576693"/>
            <a:ext cx="5611812" cy="3746831"/>
          </a:xfrm>
          <a:custGeom>
            <a:avLst/>
            <a:gdLst/>
            <a:ahLst/>
            <a:cxnLst/>
            <a:rect l="l" t="t" r="r" b="b"/>
            <a:pathLst>
              <a:path w="5611812" h="3746831">
                <a:moveTo>
                  <a:pt x="0" y="0"/>
                </a:moveTo>
                <a:lnTo>
                  <a:pt x="5611813" y="0"/>
                </a:lnTo>
                <a:lnTo>
                  <a:pt x="5611813" y="3746831"/>
                </a:lnTo>
                <a:lnTo>
                  <a:pt x="0" y="37468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085" t="-4481" r="-7313" b="-23045"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14993896" y="8388309"/>
            <a:ext cx="1898691" cy="1898691"/>
          </a:xfrm>
          <a:custGeom>
            <a:avLst/>
            <a:gdLst/>
            <a:ahLst/>
            <a:cxnLst/>
            <a:rect l="l" t="t" r="r" b="b"/>
            <a:pathLst>
              <a:path w="1898691" h="1898691">
                <a:moveTo>
                  <a:pt x="0" y="0"/>
                </a:moveTo>
                <a:lnTo>
                  <a:pt x="1898692" y="0"/>
                </a:lnTo>
                <a:lnTo>
                  <a:pt x="1898692" y="1898691"/>
                </a:lnTo>
                <a:lnTo>
                  <a:pt x="0" y="18986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5673042" y="2896709"/>
            <a:ext cx="5546503" cy="3641885"/>
          </a:xfrm>
          <a:custGeom>
            <a:avLst/>
            <a:gdLst/>
            <a:ahLst/>
            <a:cxnLst/>
            <a:rect l="l" t="t" r="r" b="b"/>
            <a:pathLst>
              <a:path w="5546503" h="3641885">
                <a:moveTo>
                  <a:pt x="0" y="0"/>
                </a:moveTo>
                <a:lnTo>
                  <a:pt x="5546503" y="0"/>
                </a:lnTo>
                <a:lnTo>
                  <a:pt x="5546503" y="3641884"/>
                </a:lnTo>
                <a:lnTo>
                  <a:pt x="0" y="364188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23" b="-13700"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1028700" y="923925"/>
            <a:ext cx="15690330" cy="1343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59"/>
              </a:lnSpc>
            </a:pPr>
            <a:r>
              <a:rPr lang="en-US" sz="8799">
                <a:solidFill>
                  <a:srgbClr val="F8F8F8"/>
                </a:solidFill>
                <a:latin typeface="Inria Serif"/>
                <a:ea typeface="Inria Serif"/>
                <a:cs typeface="Inria Serif"/>
                <a:sym typeface="Inria Serif"/>
              </a:rPr>
              <a:t>Fakülte Fiziki Koşulları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85296" y="4368138"/>
            <a:ext cx="4460271" cy="622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dirty="0" err="1">
                <a:solidFill>
                  <a:srgbClr val="F8F8F8"/>
                </a:solidFill>
                <a:latin typeface="Public Sans Thin"/>
                <a:ea typeface="Public Sans Thin"/>
                <a:cs typeface="Public Sans Thin"/>
                <a:sym typeface="Public Sans Thin"/>
              </a:rPr>
              <a:t>Stüdyo</a:t>
            </a:r>
            <a:endParaRPr lang="en-US" sz="3600" dirty="0">
              <a:solidFill>
                <a:srgbClr val="F8F8F8"/>
              </a:solidFill>
              <a:latin typeface="Public Sans Thin"/>
              <a:ea typeface="Public Sans Thin"/>
              <a:cs typeface="Public Sans Thin"/>
              <a:sym typeface="Public Sans Thin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1847021" y="4368138"/>
            <a:ext cx="4460271" cy="622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F8F8F8"/>
                </a:solidFill>
                <a:latin typeface="Public Sans Thin"/>
                <a:ea typeface="Public Sans Thin"/>
                <a:cs typeface="Public Sans Thin"/>
                <a:sym typeface="Public Sans Thin"/>
              </a:rPr>
              <a:t>Derslik</a:t>
            </a:r>
          </a:p>
        </p:txBody>
      </p:sp>
      <p:sp>
        <p:nvSpPr>
          <p:cNvPr id="23" name="Freeform 23"/>
          <p:cNvSpPr/>
          <p:nvPr/>
        </p:nvSpPr>
        <p:spPr>
          <a:xfrm rot="-5400000">
            <a:off x="9353509" y="4684537"/>
            <a:ext cx="1898691" cy="1898691"/>
          </a:xfrm>
          <a:custGeom>
            <a:avLst/>
            <a:gdLst/>
            <a:ahLst/>
            <a:cxnLst/>
            <a:rect l="l" t="t" r="r" b="b"/>
            <a:pathLst>
              <a:path w="1898691" h="1898691">
                <a:moveTo>
                  <a:pt x="0" y="0"/>
                </a:moveTo>
                <a:lnTo>
                  <a:pt x="1898691" y="0"/>
                </a:lnTo>
                <a:lnTo>
                  <a:pt x="1898691" y="1898691"/>
                </a:lnTo>
                <a:lnTo>
                  <a:pt x="0" y="18986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11758612" y="5133975"/>
            <a:ext cx="10287000" cy="0"/>
          </a:xfrm>
          <a:prstGeom prst="line">
            <a:avLst/>
          </a:prstGeom>
          <a:ln w="19050" cap="rnd">
            <a:solidFill>
              <a:srgbClr val="7B2C2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17406035" y="1028700"/>
            <a:ext cx="382562" cy="340002"/>
          </a:xfrm>
          <a:custGeom>
            <a:avLst/>
            <a:gdLst/>
            <a:ahLst/>
            <a:cxnLst/>
            <a:rect l="l" t="t" r="r" b="b"/>
            <a:pathLst>
              <a:path w="382562" h="340002">
                <a:moveTo>
                  <a:pt x="0" y="0"/>
                </a:moveTo>
                <a:lnTo>
                  <a:pt x="382562" y="0"/>
                </a:lnTo>
                <a:lnTo>
                  <a:pt x="382562" y="340002"/>
                </a:lnTo>
                <a:lnTo>
                  <a:pt x="0" y="340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400000">
            <a:off x="5964734" y="-640854"/>
            <a:ext cx="4963120" cy="16892588"/>
          </a:xfrm>
          <a:custGeom>
            <a:avLst/>
            <a:gdLst/>
            <a:ahLst/>
            <a:cxnLst/>
            <a:rect l="l" t="t" r="r" b="b"/>
            <a:pathLst>
              <a:path w="4963120" h="16892588">
                <a:moveTo>
                  <a:pt x="0" y="0"/>
                </a:moveTo>
                <a:lnTo>
                  <a:pt x="4963120" y="0"/>
                </a:lnTo>
                <a:lnTo>
                  <a:pt x="4963120" y="16892588"/>
                </a:lnTo>
                <a:lnTo>
                  <a:pt x="0" y="168925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211107" t="-301" r="-30282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721089" y="1183785"/>
            <a:ext cx="5739190" cy="4896604"/>
            <a:chOff x="0" y="0"/>
            <a:chExt cx="15661504" cy="1384150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661503" cy="13841504"/>
            </a:xfrm>
            <a:custGeom>
              <a:avLst/>
              <a:gdLst/>
              <a:ahLst/>
              <a:cxnLst/>
              <a:rect l="l" t="t" r="r" b="b"/>
              <a:pathLst>
                <a:path w="15661503" h="13841504">
                  <a:moveTo>
                    <a:pt x="0" y="0"/>
                  </a:moveTo>
                  <a:lnTo>
                    <a:pt x="0" y="13841504"/>
                  </a:lnTo>
                  <a:lnTo>
                    <a:pt x="15661503" y="13841504"/>
                  </a:lnTo>
                  <a:lnTo>
                    <a:pt x="15661503" y="0"/>
                  </a:lnTo>
                  <a:lnTo>
                    <a:pt x="0" y="0"/>
                  </a:lnTo>
                  <a:close/>
                  <a:moveTo>
                    <a:pt x="15600544" y="13780543"/>
                  </a:moveTo>
                  <a:lnTo>
                    <a:pt x="59690" y="13780543"/>
                  </a:lnTo>
                  <a:lnTo>
                    <a:pt x="59690" y="59690"/>
                  </a:lnTo>
                  <a:lnTo>
                    <a:pt x="15600544" y="59690"/>
                  </a:lnTo>
                  <a:lnTo>
                    <a:pt x="15600544" y="13780543"/>
                  </a:lnTo>
                  <a:close/>
                </a:path>
              </a:pathLst>
            </a:custGeom>
            <a:solidFill>
              <a:srgbClr val="7B2C29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8807689" y="1190807"/>
            <a:ext cx="5739190" cy="4896604"/>
            <a:chOff x="0" y="0"/>
            <a:chExt cx="15661504" cy="1384150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661503" cy="13841504"/>
            </a:xfrm>
            <a:custGeom>
              <a:avLst/>
              <a:gdLst/>
              <a:ahLst/>
              <a:cxnLst/>
              <a:rect l="l" t="t" r="r" b="b"/>
              <a:pathLst>
                <a:path w="15661503" h="13841504">
                  <a:moveTo>
                    <a:pt x="0" y="0"/>
                  </a:moveTo>
                  <a:lnTo>
                    <a:pt x="0" y="13841504"/>
                  </a:lnTo>
                  <a:lnTo>
                    <a:pt x="15661503" y="13841504"/>
                  </a:lnTo>
                  <a:lnTo>
                    <a:pt x="15661503" y="0"/>
                  </a:lnTo>
                  <a:lnTo>
                    <a:pt x="0" y="0"/>
                  </a:lnTo>
                  <a:close/>
                  <a:moveTo>
                    <a:pt x="15600544" y="13780543"/>
                  </a:moveTo>
                  <a:lnTo>
                    <a:pt x="59690" y="13780543"/>
                  </a:lnTo>
                  <a:lnTo>
                    <a:pt x="59690" y="59690"/>
                  </a:lnTo>
                  <a:lnTo>
                    <a:pt x="15600544" y="59690"/>
                  </a:lnTo>
                  <a:lnTo>
                    <a:pt x="15600544" y="13780543"/>
                  </a:lnTo>
                  <a:close/>
                </a:path>
              </a:pathLst>
            </a:custGeom>
            <a:solidFill>
              <a:srgbClr val="7B2C29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2711070" y="1910684"/>
            <a:ext cx="4421577" cy="2512978"/>
          </a:xfrm>
          <a:custGeom>
            <a:avLst/>
            <a:gdLst/>
            <a:ahLst/>
            <a:cxnLst/>
            <a:rect l="l" t="t" r="r" b="b"/>
            <a:pathLst>
              <a:path w="5219717" h="3073010">
                <a:moveTo>
                  <a:pt x="0" y="0"/>
                </a:moveTo>
                <a:lnTo>
                  <a:pt x="5219717" y="0"/>
                </a:lnTo>
                <a:lnTo>
                  <a:pt x="5219717" y="3073010"/>
                </a:lnTo>
                <a:lnTo>
                  <a:pt x="0" y="30730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3582" b="-4866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567949" y="1900086"/>
            <a:ext cx="4580204" cy="2433921"/>
          </a:xfrm>
          <a:custGeom>
            <a:avLst/>
            <a:gdLst/>
            <a:ahLst/>
            <a:cxnLst/>
            <a:rect l="l" t="t" r="r" b="b"/>
            <a:pathLst>
              <a:path w="5406978" h="2976334">
                <a:moveTo>
                  <a:pt x="0" y="0"/>
                </a:moveTo>
                <a:lnTo>
                  <a:pt x="5406978" y="0"/>
                </a:lnTo>
                <a:lnTo>
                  <a:pt x="5406978" y="2976333"/>
                </a:lnTo>
                <a:lnTo>
                  <a:pt x="0" y="29763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28063" b="-12820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000139" y="1410547"/>
            <a:ext cx="5220162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i="1" dirty="0" err="1">
                <a:solidFill>
                  <a:srgbClr val="333333"/>
                </a:solidFill>
                <a:latin typeface="Public Sans Italics"/>
                <a:ea typeface="Public Sans Italics"/>
                <a:cs typeface="Public Sans Italics"/>
                <a:sym typeface="Public Sans Italics"/>
              </a:rPr>
              <a:t>Devam</a:t>
            </a:r>
            <a:r>
              <a:rPr lang="en-US" sz="2799" i="1" dirty="0">
                <a:solidFill>
                  <a:srgbClr val="333333"/>
                </a:solidFill>
                <a:latin typeface="Public Sans Italics"/>
                <a:ea typeface="Public Sans Italics"/>
                <a:cs typeface="Public Sans Italics"/>
                <a:sym typeface="Public Sans Italics"/>
              </a:rPr>
              <a:t> </a:t>
            </a:r>
            <a:r>
              <a:rPr lang="en-US" sz="2799" i="1" dirty="0" err="1">
                <a:solidFill>
                  <a:srgbClr val="333333"/>
                </a:solidFill>
                <a:latin typeface="Public Sans Italics"/>
                <a:ea typeface="Public Sans Italics"/>
                <a:cs typeface="Public Sans Italics"/>
                <a:sym typeface="Public Sans Italics"/>
              </a:rPr>
              <a:t>zorunluluğu</a:t>
            </a:r>
            <a:endParaRPr lang="en-US" sz="2799" i="1" dirty="0">
              <a:solidFill>
                <a:srgbClr val="333333"/>
              </a:solidFill>
              <a:latin typeface="Public Sans Italics"/>
              <a:ea typeface="Public Sans Italics"/>
              <a:cs typeface="Public Sans Italics"/>
              <a:sym typeface="Public Sans Italic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2027447" y="4364310"/>
            <a:ext cx="5220162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7B2C29"/>
                </a:solidFill>
                <a:latin typeface="Public Sans Thin"/>
                <a:ea typeface="Public Sans Thin"/>
                <a:cs typeface="Public Sans Thin"/>
                <a:sym typeface="Public Sans Thin"/>
              </a:rPr>
              <a:t>%80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073133" y="5198318"/>
            <a:ext cx="5220162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7B2C29"/>
                </a:solidFill>
                <a:latin typeface="Public Sans"/>
                <a:ea typeface="Public Sans"/>
                <a:cs typeface="Public Sans"/>
                <a:sym typeface="Public Sans"/>
              </a:rPr>
              <a:t>Uygulama Dersleri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114048" y="1362624"/>
            <a:ext cx="5220162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i="1" dirty="0" err="1">
                <a:solidFill>
                  <a:srgbClr val="333333"/>
                </a:solidFill>
                <a:latin typeface="Public Sans Italics"/>
                <a:ea typeface="Public Sans Italics"/>
                <a:cs typeface="Public Sans Italics"/>
                <a:sym typeface="Public Sans Italics"/>
              </a:rPr>
              <a:t>Devam</a:t>
            </a:r>
            <a:r>
              <a:rPr lang="en-US" sz="2799" i="1" dirty="0">
                <a:solidFill>
                  <a:srgbClr val="333333"/>
                </a:solidFill>
                <a:latin typeface="Public Sans Italics"/>
                <a:ea typeface="Public Sans Italics"/>
                <a:cs typeface="Public Sans Italics"/>
                <a:sym typeface="Public Sans Italics"/>
              </a:rPr>
              <a:t> </a:t>
            </a:r>
            <a:r>
              <a:rPr lang="en-US" sz="2799" i="1" dirty="0" err="1">
                <a:solidFill>
                  <a:srgbClr val="333333"/>
                </a:solidFill>
                <a:latin typeface="Public Sans Italics"/>
                <a:ea typeface="Public Sans Italics"/>
                <a:cs typeface="Public Sans Italics"/>
                <a:sym typeface="Public Sans Italics"/>
              </a:rPr>
              <a:t>zorunluluğu</a:t>
            </a:r>
            <a:endParaRPr lang="en-US" sz="2799" i="1" dirty="0">
              <a:solidFill>
                <a:srgbClr val="333333"/>
              </a:solidFill>
              <a:latin typeface="Public Sans Italics"/>
              <a:ea typeface="Public Sans Italics"/>
              <a:cs typeface="Public Sans Italics"/>
              <a:sym typeface="Public Sans Italics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9114048" y="4371332"/>
            <a:ext cx="5220162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7B2C29"/>
                </a:solidFill>
                <a:latin typeface="Public Sans Thin"/>
                <a:ea typeface="Public Sans Thin"/>
                <a:cs typeface="Public Sans Thin"/>
                <a:sym typeface="Public Sans Thin"/>
              </a:rPr>
              <a:t>%70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035657" y="5205340"/>
            <a:ext cx="5220162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7B2C29"/>
                </a:solidFill>
                <a:latin typeface="Public Sans"/>
                <a:ea typeface="Public Sans"/>
                <a:cs typeface="Public Sans"/>
                <a:sym typeface="Public Sans"/>
              </a:rPr>
              <a:t>Teorik Dersler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24161" y="27200"/>
            <a:ext cx="15374029" cy="1343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59"/>
              </a:lnSpc>
            </a:pPr>
            <a:r>
              <a:rPr lang="en-US" sz="8799" dirty="0" err="1">
                <a:solidFill>
                  <a:srgbClr val="7B2C29"/>
                </a:solidFill>
                <a:latin typeface="Inria Serif"/>
                <a:ea typeface="Inria Serif"/>
                <a:cs typeface="Inria Serif"/>
                <a:sym typeface="Inria Serif"/>
              </a:rPr>
              <a:t>Derslerin</a:t>
            </a:r>
            <a:r>
              <a:rPr lang="en-US" sz="8799" dirty="0">
                <a:solidFill>
                  <a:srgbClr val="7B2C29"/>
                </a:solidFill>
                <a:latin typeface="Inria Serif"/>
                <a:ea typeface="Inria Serif"/>
                <a:cs typeface="Inria Serif"/>
                <a:sym typeface="Inria Serif"/>
              </a:rPr>
              <a:t> </a:t>
            </a:r>
            <a:r>
              <a:rPr lang="en-US" sz="8799" dirty="0" err="1">
                <a:solidFill>
                  <a:srgbClr val="7B2C29"/>
                </a:solidFill>
                <a:latin typeface="Inria Serif"/>
                <a:ea typeface="Inria Serif"/>
                <a:cs typeface="Inria Serif"/>
                <a:sym typeface="Inria Serif"/>
              </a:rPr>
              <a:t>İşlenişi</a:t>
            </a:r>
            <a:endParaRPr lang="en-US" sz="8799" dirty="0">
              <a:solidFill>
                <a:srgbClr val="7B2C29"/>
              </a:solidFill>
              <a:latin typeface="Inria Serif"/>
              <a:ea typeface="Inria Serif"/>
              <a:cs typeface="Inria Serif"/>
              <a:sym typeface="Inria Serif"/>
            </a:endParaRP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4604" y="6082772"/>
            <a:ext cx="12832275" cy="41730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11758612" y="5133975"/>
            <a:ext cx="10287000" cy="0"/>
          </a:xfrm>
          <a:prstGeom prst="line">
            <a:avLst/>
          </a:prstGeom>
          <a:ln w="19050" cap="rnd">
            <a:solidFill>
              <a:srgbClr val="7B2C2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17406035" y="1028700"/>
            <a:ext cx="382562" cy="340002"/>
          </a:xfrm>
          <a:custGeom>
            <a:avLst/>
            <a:gdLst/>
            <a:ahLst/>
            <a:cxnLst/>
            <a:rect l="l" t="t" r="r" b="b"/>
            <a:pathLst>
              <a:path w="382562" h="340002">
                <a:moveTo>
                  <a:pt x="0" y="0"/>
                </a:moveTo>
                <a:lnTo>
                  <a:pt x="382562" y="0"/>
                </a:lnTo>
                <a:lnTo>
                  <a:pt x="382562" y="340002"/>
                </a:lnTo>
                <a:lnTo>
                  <a:pt x="0" y="340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400000">
            <a:off x="5964734" y="-640854"/>
            <a:ext cx="4963120" cy="16892588"/>
          </a:xfrm>
          <a:custGeom>
            <a:avLst/>
            <a:gdLst/>
            <a:ahLst/>
            <a:cxnLst/>
            <a:rect l="l" t="t" r="r" b="b"/>
            <a:pathLst>
              <a:path w="4963120" h="16892588">
                <a:moveTo>
                  <a:pt x="0" y="0"/>
                </a:moveTo>
                <a:lnTo>
                  <a:pt x="4963120" y="0"/>
                </a:lnTo>
                <a:lnTo>
                  <a:pt x="4963120" y="16892588"/>
                </a:lnTo>
                <a:lnTo>
                  <a:pt x="0" y="168925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211107" t="-301" r="-30282"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1024161" y="27200"/>
            <a:ext cx="15374029" cy="1343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59"/>
              </a:lnSpc>
            </a:pPr>
            <a:r>
              <a:rPr lang="en-US" sz="8799" dirty="0" err="1" smtClean="0">
                <a:solidFill>
                  <a:srgbClr val="7B2C29"/>
                </a:solidFill>
                <a:latin typeface="Inria Serif"/>
                <a:ea typeface="Inria Serif"/>
                <a:cs typeface="Inria Serif"/>
                <a:sym typeface="Inria Serif"/>
              </a:rPr>
              <a:t>Ders</a:t>
            </a:r>
            <a:r>
              <a:rPr lang="tr-TR" sz="8799" dirty="0" smtClean="0">
                <a:solidFill>
                  <a:srgbClr val="7B2C29"/>
                </a:solidFill>
                <a:latin typeface="Inria Serif"/>
                <a:ea typeface="Inria Serif"/>
                <a:cs typeface="Inria Serif"/>
                <a:sym typeface="Inria Serif"/>
              </a:rPr>
              <a:t> Başarı Durumu</a:t>
            </a:r>
            <a:endParaRPr lang="en-US" sz="8799" dirty="0">
              <a:solidFill>
                <a:srgbClr val="7B2C29"/>
              </a:solidFill>
              <a:latin typeface="Inria Serif"/>
              <a:ea typeface="Inria Serif"/>
              <a:cs typeface="Inria Serif"/>
              <a:sym typeface="Inria Serif"/>
            </a:endParaRPr>
          </a:p>
        </p:txBody>
      </p:sp>
      <p:pic>
        <p:nvPicPr>
          <p:cNvPr id="22" name="Resim 21"/>
          <p:cNvPicPr>
            <a:picLocks noChangeAspect="1"/>
          </p:cNvPicPr>
          <p:nvPr/>
        </p:nvPicPr>
        <p:blipFill rotWithShape="1">
          <a:blip r:embed="rId6"/>
          <a:srcRect t="772"/>
          <a:stretch/>
        </p:blipFill>
        <p:spPr>
          <a:xfrm>
            <a:off x="3124200" y="1257300"/>
            <a:ext cx="11216700" cy="902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208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11758612" y="5133975"/>
            <a:ext cx="10287000" cy="0"/>
          </a:xfrm>
          <a:prstGeom prst="line">
            <a:avLst/>
          </a:prstGeom>
          <a:ln w="19050" cap="rnd">
            <a:solidFill>
              <a:srgbClr val="7B2C2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17406035" y="1028700"/>
            <a:ext cx="382562" cy="340002"/>
          </a:xfrm>
          <a:custGeom>
            <a:avLst/>
            <a:gdLst/>
            <a:ahLst/>
            <a:cxnLst/>
            <a:rect l="l" t="t" r="r" b="b"/>
            <a:pathLst>
              <a:path w="382562" h="340002">
                <a:moveTo>
                  <a:pt x="0" y="0"/>
                </a:moveTo>
                <a:lnTo>
                  <a:pt x="382562" y="0"/>
                </a:lnTo>
                <a:lnTo>
                  <a:pt x="382562" y="340002"/>
                </a:lnTo>
                <a:lnTo>
                  <a:pt x="0" y="340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400000">
            <a:off x="5964734" y="-640854"/>
            <a:ext cx="4963120" cy="16892588"/>
          </a:xfrm>
          <a:custGeom>
            <a:avLst/>
            <a:gdLst/>
            <a:ahLst/>
            <a:cxnLst/>
            <a:rect l="l" t="t" r="r" b="b"/>
            <a:pathLst>
              <a:path w="4963120" h="16892588">
                <a:moveTo>
                  <a:pt x="0" y="0"/>
                </a:moveTo>
                <a:lnTo>
                  <a:pt x="4963120" y="0"/>
                </a:lnTo>
                <a:lnTo>
                  <a:pt x="4963120" y="16892588"/>
                </a:lnTo>
                <a:lnTo>
                  <a:pt x="0" y="168925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211107" t="-301" r="-30282"/>
            </a:stretch>
          </a:blipFill>
        </p:spPr>
      </p:sp>
      <p:sp>
        <p:nvSpPr>
          <p:cNvPr id="14" name="TextBox 20"/>
          <p:cNvSpPr txBox="1"/>
          <p:nvPr/>
        </p:nvSpPr>
        <p:spPr>
          <a:xfrm>
            <a:off x="1024161" y="1324240"/>
            <a:ext cx="15374029" cy="1343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59"/>
              </a:lnSpc>
            </a:pPr>
            <a:r>
              <a:rPr lang="en-US" sz="8799" dirty="0" err="1" smtClean="0">
                <a:solidFill>
                  <a:srgbClr val="7B2C29"/>
                </a:solidFill>
                <a:latin typeface="Inria Serif"/>
                <a:ea typeface="Inria Serif"/>
                <a:cs typeface="Inria Serif"/>
                <a:sym typeface="Inria Serif"/>
              </a:rPr>
              <a:t>Ders</a:t>
            </a:r>
            <a:r>
              <a:rPr lang="tr-TR" sz="8799" dirty="0" smtClean="0">
                <a:solidFill>
                  <a:srgbClr val="7B2C29"/>
                </a:solidFill>
                <a:latin typeface="Inria Serif"/>
                <a:ea typeface="Inria Serif"/>
                <a:cs typeface="Inria Serif"/>
                <a:sym typeface="Inria Serif"/>
              </a:rPr>
              <a:t> Başarı Durumu</a:t>
            </a:r>
            <a:endParaRPr lang="en-US" sz="8799" dirty="0">
              <a:solidFill>
                <a:srgbClr val="7B2C29"/>
              </a:solidFill>
              <a:latin typeface="Inria Serif"/>
              <a:ea typeface="Inria Serif"/>
              <a:cs typeface="Inria Serif"/>
              <a:sym typeface="Inria Serif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6"/>
          <a:srcRect t="8538"/>
          <a:stretch/>
        </p:blipFill>
        <p:spPr>
          <a:xfrm>
            <a:off x="452582" y="3883792"/>
            <a:ext cx="15987422" cy="250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5162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11758612" y="5133975"/>
            <a:ext cx="10287000" cy="0"/>
          </a:xfrm>
          <a:prstGeom prst="line">
            <a:avLst/>
          </a:prstGeom>
          <a:ln w="19050" cap="rnd">
            <a:solidFill>
              <a:srgbClr val="7B2C2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17406035" y="1028700"/>
            <a:ext cx="382562" cy="340002"/>
          </a:xfrm>
          <a:custGeom>
            <a:avLst/>
            <a:gdLst/>
            <a:ahLst/>
            <a:cxnLst/>
            <a:rect l="l" t="t" r="r" b="b"/>
            <a:pathLst>
              <a:path w="382562" h="340002">
                <a:moveTo>
                  <a:pt x="0" y="0"/>
                </a:moveTo>
                <a:lnTo>
                  <a:pt x="382562" y="0"/>
                </a:lnTo>
                <a:lnTo>
                  <a:pt x="382562" y="340002"/>
                </a:lnTo>
                <a:lnTo>
                  <a:pt x="0" y="340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400000">
            <a:off x="5964734" y="-640854"/>
            <a:ext cx="4963120" cy="16892588"/>
          </a:xfrm>
          <a:custGeom>
            <a:avLst/>
            <a:gdLst/>
            <a:ahLst/>
            <a:cxnLst/>
            <a:rect l="l" t="t" r="r" b="b"/>
            <a:pathLst>
              <a:path w="4963120" h="16892588">
                <a:moveTo>
                  <a:pt x="0" y="0"/>
                </a:moveTo>
                <a:lnTo>
                  <a:pt x="4963120" y="0"/>
                </a:lnTo>
                <a:lnTo>
                  <a:pt x="4963120" y="16892588"/>
                </a:lnTo>
                <a:lnTo>
                  <a:pt x="0" y="168925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211107" t="-301" r="-30282"/>
            </a:stretch>
          </a:blipFill>
        </p:spPr>
      </p:sp>
      <p:sp>
        <p:nvSpPr>
          <p:cNvPr id="14" name="TextBox 20"/>
          <p:cNvSpPr txBox="1"/>
          <p:nvPr/>
        </p:nvSpPr>
        <p:spPr>
          <a:xfrm>
            <a:off x="759278" y="624265"/>
            <a:ext cx="15374029" cy="1343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59"/>
              </a:lnSpc>
            </a:pPr>
            <a:r>
              <a:rPr lang="tr-TR" sz="8799" dirty="0" smtClean="0">
                <a:solidFill>
                  <a:srgbClr val="7B2C29"/>
                </a:solidFill>
                <a:latin typeface="Inria Serif"/>
                <a:ea typeface="Inria Serif"/>
                <a:cs typeface="Inria Serif"/>
                <a:sym typeface="Inria Serif"/>
              </a:rPr>
              <a:t>Ön Koşul Yönergesi</a:t>
            </a:r>
            <a:endParaRPr lang="en-US" sz="8799" dirty="0">
              <a:solidFill>
                <a:srgbClr val="7B2C29"/>
              </a:solidFill>
              <a:latin typeface="Inria Serif"/>
              <a:ea typeface="Inria Serif"/>
              <a:cs typeface="Inria Serif"/>
              <a:sym typeface="Inria Serif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6"/>
          <a:srcRect t="6756"/>
          <a:stretch/>
        </p:blipFill>
        <p:spPr>
          <a:xfrm>
            <a:off x="397172" y="2211329"/>
            <a:ext cx="6756425" cy="4086995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7"/>
          <a:srcRect t="7655"/>
          <a:stretch/>
        </p:blipFill>
        <p:spPr>
          <a:xfrm>
            <a:off x="9693572" y="2176288"/>
            <a:ext cx="6439735" cy="4157078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 rotWithShape="1">
          <a:blip r:embed="rId8"/>
          <a:srcRect t="8300"/>
          <a:stretch/>
        </p:blipFill>
        <p:spPr>
          <a:xfrm>
            <a:off x="4892972" y="6477000"/>
            <a:ext cx="7197113" cy="37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9371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B2C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11758612" y="5133975"/>
            <a:ext cx="10287000" cy="0"/>
          </a:xfrm>
          <a:prstGeom prst="line">
            <a:avLst/>
          </a:prstGeom>
          <a:ln w="19050" cap="rnd">
            <a:solidFill>
              <a:srgbClr val="F8F8F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17406035" y="1028700"/>
            <a:ext cx="382562" cy="340002"/>
          </a:xfrm>
          <a:custGeom>
            <a:avLst/>
            <a:gdLst/>
            <a:ahLst/>
            <a:cxnLst/>
            <a:rect l="l" t="t" r="r" b="b"/>
            <a:pathLst>
              <a:path w="382562" h="340002">
                <a:moveTo>
                  <a:pt x="0" y="0"/>
                </a:moveTo>
                <a:lnTo>
                  <a:pt x="382562" y="0"/>
                </a:lnTo>
                <a:lnTo>
                  <a:pt x="382562" y="340002"/>
                </a:lnTo>
                <a:lnTo>
                  <a:pt x="0" y="340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400000">
            <a:off x="13324640" y="9123997"/>
            <a:ext cx="1143994" cy="1143994"/>
          </a:xfrm>
          <a:custGeom>
            <a:avLst/>
            <a:gdLst/>
            <a:ahLst/>
            <a:cxnLst/>
            <a:rect l="l" t="t" r="r" b="b"/>
            <a:pathLst>
              <a:path w="1143994" h="1143994">
                <a:moveTo>
                  <a:pt x="0" y="0"/>
                </a:moveTo>
                <a:lnTo>
                  <a:pt x="1143993" y="0"/>
                </a:lnTo>
                <a:lnTo>
                  <a:pt x="1143993" y="1143994"/>
                </a:lnTo>
                <a:lnTo>
                  <a:pt x="0" y="11439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 rot="5400000">
            <a:off x="13442001" y="3417415"/>
            <a:ext cx="2129480" cy="0"/>
          </a:xfrm>
          <a:prstGeom prst="line">
            <a:avLst/>
          </a:prstGeom>
          <a:ln w="19050" cap="rnd">
            <a:solidFill>
              <a:srgbClr val="F8F8F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TextBox 9"/>
          <p:cNvSpPr txBox="1"/>
          <p:nvPr/>
        </p:nvSpPr>
        <p:spPr>
          <a:xfrm>
            <a:off x="1716186" y="1019175"/>
            <a:ext cx="12781030" cy="267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59"/>
              </a:lnSpc>
            </a:pPr>
            <a:r>
              <a:rPr lang="en-US" sz="8799">
                <a:solidFill>
                  <a:srgbClr val="F8F8F8"/>
                </a:solidFill>
                <a:latin typeface="Inria Serif"/>
                <a:ea typeface="Inria Serif"/>
                <a:cs typeface="Inria Serif"/>
                <a:sym typeface="Inria Serif"/>
              </a:rPr>
              <a:t>Uzaktan Eğitimle Verilen Dersler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67253" y="4611493"/>
            <a:ext cx="4460271" cy="1261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>
                <a:solidFill>
                  <a:srgbClr val="F8F8F8"/>
                </a:solidFill>
                <a:latin typeface="Public Sans Thin"/>
                <a:ea typeface="Public Sans Thin"/>
                <a:cs typeface="Public Sans Thin"/>
                <a:sym typeface="Public Sans Thin"/>
              </a:rPr>
              <a:t>Atatürk İlkeleri ve İnkılap Tarihi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67253" y="6310753"/>
            <a:ext cx="4460271" cy="62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>
                <a:solidFill>
                  <a:srgbClr val="F8F8F8"/>
                </a:solidFill>
                <a:latin typeface="Public Sans Thin"/>
                <a:ea typeface="Public Sans Thin"/>
                <a:cs typeface="Public Sans Thin"/>
                <a:sym typeface="Public Sans Thin"/>
              </a:rPr>
              <a:t>Türk Dili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67253" y="7367413"/>
            <a:ext cx="4460271" cy="62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>
                <a:solidFill>
                  <a:srgbClr val="F8F8F8"/>
                </a:solidFill>
                <a:latin typeface="Public Sans Thin"/>
                <a:ea typeface="Public Sans Thin"/>
                <a:cs typeface="Public Sans Thin"/>
                <a:sym typeface="Public Sans Thin"/>
              </a:rPr>
              <a:t>İngilizce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648969" y="9408975"/>
            <a:ext cx="4829770" cy="507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60"/>
              </a:lnSpc>
            </a:pPr>
            <a:r>
              <a:rPr lang="en-US" sz="2900" u="sng">
                <a:solidFill>
                  <a:srgbClr val="F8F8F8"/>
                </a:solidFill>
                <a:latin typeface="Arimo"/>
                <a:ea typeface="Arimo"/>
                <a:cs typeface="Arimo"/>
                <a:sym typeface="Arimo"/>
                <a:hlinkClick r:id="rId6" tooltip="https://siuzem.almscloud.com"/>
              </a:rPr>
              <a:t>https://siuzem.almscloud.com</a:t>
            </a:r>
          </a:p>
        </p:txBody>
      </p:sp>
      <p:sp>
        <p:nvSpPr>
          <p:cNvPr id="14" name="Freeform 14"/>
          <p:cNvSpPr/>
          <p:nvPr/>
        </p:nvSpPr>
        <p:spPr>
          <a:xfrm>
            <a:off x="5727524" y="3637538"/>
            <a:ext cx="8672659" cy="5486459"/>
          </a:xfrm>
          <a:custGeom>
            <a:avLst/>
            <a:gdLst/>
            <a:ahLst/>
            <a:cxnLst/>
            <a:rect l="l" t="t" r="r" b="b"/>
            <a:pathLst>
              <a:path w="8672659" h="5486459">
                <a:moveTo>
                  <a:pt x="0" y="0"/>
                </a:moveTo>
                <a:lnTo>
                  <a:pt x="8672660" y="0"/>
                </a:lnTo>
                <a:lnTo>
                  <a:pt x="8672660" y="5486459"/>
                </a:lnTo>
                <a:lnTo>
                  <a:pt x="0" y="54864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960" t="-10636" r="-6735" b="-10537"/>
            </a:stretch>
          </a:blipFill>
        </p:spPr>
      </p:sp>
      <p:sp>
        <p:nvSpPr>
          <p:cNvPr id="15" name="AutoShape 15"/>
          <p:cNvSpPr/>
          <p:nvPr/>
        </p:nvSpPr>
        <p:spPr>
          <a:xfrm flipH="1">
            <a:off x="732821" y="4530840"/>
            <a:ext cx="0" cy="3699855"/>
          </a:xfrm>
          <a:prstGeom prst="line">
            <a:avLst/>
          </a:prstGeom>
          <a:ln w="19050" cap="rnd">
            <a:solidFill>
              <a:srgbClr val="F8F8F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AutoShape 16"/>
          <p:cNvSpPr/>
          <p:nvPr/>
        </p:nvSpPr>
        <p:spPr>
          <a:xfrm flipV="1">
            <a:off x="732821" y="7726506"/>
            <a:ext cx="444819" cy="0"/>
          </a:xfrm>
          <a:prstGeom prst="line">
            <a:avLst/>
          </a:prstGeom>
          <a:ln w="19050" cap="rnd">
            <a:solidFill>
              <a:srgbClr val="F8F8F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17"/>
          <p:cNvSpPr/>
          <p:nvPr/>
        </p:nvSpPr>
        <p:spPr>
          <a:xfrm flipV="1">
            <a:off x="732821" y="6669845"/>
            <a:ext cx="444819" cy="0"/>
          </a:xfrm>
          <a:prstGeom prst="line">
            <a:avLst/>
          </a:prstGeom>
          <a:ln w="19050" cap="rnd">
            <a:solidFill>
              <a:srgbClr val="F8F8F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AutoShape 18"/>
          <p:cNvSpPr/>
          <p:nvPr/>
        </p:nvSpPr>
        <p:spPr>
          <a:xfrm flipV="1">
            <a:off x="732821" y="5270623"/>
            <a:ext cx="444819" cy="0"/>
          </a:xfrm>
          <a:prstGeom prst="line">
            <a:avLst/>
          </a:prstGeom>
          <a:ln w="19050" cap="rnd">
            <a:solidFill>
              <a:srgbClr val="F8F8F8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B2C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11758612" y="5133975"/>
            <a:ext cx="10287000" cy="0"/>
          </a:xfrm>
          <a:prstGeom prst="line">
            <a:avLst/>
          </a:prstGeom>
          <a:ln w="19050" cap="rnd">
            <a:solidFill>
              <a:srgbClr val="F8F8F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17406035" y="1028700"/>
            <a:ext cx="382562" cy="340002"/>
          </a:xfrm>
          <a:custGeom>
            <a:avLst/>
            <a:gdLst/>
            <a:ahLst/>
            <a:cxnLst/>
            <a:rect l="l" t="t" r="r" b="b"/>
            <a:pathLst>
              <a:path w="382562" h="340002">
                <a:moveTo>
                  <a:pt x="0" y="0"/>
                </a:moveTo>
                <a:lnTo>
                  <a:pt x="382562" y="0"/>
                </a:lnTo>
                <a:lnTo>
                  <a:pt x="382562" y="340002"/>
                </a:lnTo>
                <a:lnTo>
                  <a:pt x="0" y="340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AutoShape 4"/>
          <p:cNvSpPr/>
          <p:nvPr/>
        </p:nvSpPr>
        <p:spPr>
          <a:xfrm rot="1921">
            <a:off x="-149537" y="2863371"/>
            <a:ext cx="17042126" cy="0"/>
          </a:xfrm>
          <a:prstGeom prst="line">
            <a:avLst/>
          </a:prstGeom>
          <a:ln w="19050" cap="rnd">
            <a:solidFill>
              <a:srgbClr val="F8F8F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Freeform 5"/>
          <p:cNvSpPr/>
          <p:nvPr/>
        </p:nvSpPr>
        <p:spPr>
          <a:xfrm>
            <a:off x="3799597" y="5551249"/>
            <a:ext cx="1548234" cy="1532752"/>
          </a:xfrm>
          <a:custGeom>
            <a:avLst/>
            <a:gdLst/>
            <a:ahLst/>
            <a:cxnLst/>
            <a:rect l="l" t="t" r="r" b="b"/>
            <a:pathLst>
              <a:path w="1548234" h="1532752">
                <a:moveTo>
                  <a:pt x="0" y="0"/>
                </a:moveTo>
                <a:lnTo>
                  <a:pt x="1548234" y="0"/>
                </a:lnTo>
                <a:lnTo>
                  <a:pt x="1548234" y="1532752"/>
                </a:lnTo>
                <a:lnTo>
                  <a:pt x="0" y="15327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034236" y="5551249"/>
            <a:ext cx="1548234" cy="1532752"/>
          </a:xfrm>
          <a:custGeom>
            <a:avLst/>
            <a:gdLst/>
            <a:ahLst/>
            <a:cxnLst/>
            <a:rect l="l" t="t" r="r" b="b"/>
            <a:pathLst>
              <a:path w="1548234" h="1532752">
                <a:moveTo>
                  <a:pt x="0" y="0"/>
                </a:moveTo>
                <a:lnTo>
                  <a:pt x="1548234" y="0"/>
                </a:lnTo>
                <a:lnTo>
                  <a:pt x="1548234" y="1532752"/>
                </a:lnTo>
                <a:lnTo>
                  <a:pt x="0" y="15327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28700" y="923925"/>
            <a:ext cx="15690330" cy="1343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59"/>
              </a:lnSpc>
            </a:pPr>
            <a:r>
              <a:rPr lang="en-US" sz="8799">
                <a:solidFill>
                  <a:srgbClr val="F8F8F8"/>
                </a:solidFill>
                <a:latin typeface="Inria Serif"/>
                <a:ea typeface="Inria Serif"/>
                <a:cs typeface="Inria Serif"/>
                <a:sym typeface="Inria Serif"/>
              </a:rPr>
              <a:t>Fakülte Hiyerarşisi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070970" y="3176929"/>
            <a:ext cx="8463512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 dirty="0" err="1">
                <a:solidFill>
                  <a:srgbClr val="F8F8F8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Bir</a:t>
            </a:r>
            <a:r>
              <a:rPr lang="en-US" sz="3999" b="1" dirty="0">
                <a:solidFill>
                  <a:srgbClr val="F8F8F8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3999" b="1" dirty="0" err="1">
                <a:solidFill>
                  <a:srgbClr val="F8F8F8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problemle</a:t>
            </a:r>
            <a:r>
              <a:rPr lang="en-US" sz="3999" b="1" dirty="0">
                <a:solidFill>
                  <a:srgbClr val="F8F8F8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3999" b="1" dirty="0" err="1">
                <a:solidFill>
                  <a:srgbClr val="F8F8F8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karşılaştığınızda</a:t>
            </a:r>
            <a:r>
              <a:rPr lang="en-US" sz="3999" b="1" dirty="0">
                <a:solidFill>
                  <a:srgbClr val="F8F8F8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2592" y="5640161"/>
            <a:ext cx="3073165" cy="639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8825" lvl="1" indent="-399412" algn="ctr">
              <a:lnSpc>
                <a:spcPts val="5179"/>
              </a:lnSpc>
              <a:spcBef>
                <a:spcPct val="0"/>
              </a:spcBef>
              <a:buAutoNum type="arabicPeriod"/>
            </a:pPr>
            <a:r>
              <a:rPr lang="en-US" sz="3699" dirty="0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3699" dirty="0" err="1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Danışman</a:t>
            </a:r>
            <a:endParaRPr lang="en-US" sz="3699" dirty="0">
              <a:solidFill>
                <a:srgbClr val="F8F8F8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781541" y="5640161"/>
            <a:ext cx="3847883" cy="1275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99" dirty="0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2.  </a:t>
            </a:r>
            <a:endParaRPr lang="tr-TR" sz="3699" dirty="0" smtClean="0">
              <a:solidFill>
                <a:srgbClr val="F8F8F8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99" dirty="0" err="1" smtClean="0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Bölüm</a:t>
            </a:r>
            <a:r>
              <a:rPr lang="en-US" sz="3699" dirty="0" smtClean="0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3699" dirty="0" err="1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Başkanı</a:t>
            </a:r>
            <a:endParaRPr lang="en-US" sz="3699" dirty="0">
              <a:solidFill>
                <a:srgbClr val="F8F8F8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1945876" y="5640161"/>
            <a:ext cx="4739905" cy="1275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99" dirty="0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3.  </a:t>
            </a:r>
            <a:endParaRPr lang="tr-TR" sz="3699" dirty="0" smtClean="0">
              <a:solidFill>
                <a:srgbClr val="F8F8F8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99" dirty="0" err="1" smtClean="0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Dekan</a:t>
            </a:r>
            <a:r>
              <a:rPr lang="en-US" sz="3699" dirty="0" smtClean="0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3699" dirty="0" err="1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Yardımcıları</a:t>
            </a:r>
            <a:endParaRPr lang="en-US" sz="3699" dirty="0">
              <a:solidFill>
                <a:srgbClr val="F8F8F8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11758612" y="5133975"/>
            <a:ext cx="10287000" cy="0"/>
          </a:xfrm>
          <a:prstGeom prst="line">
            <a:avLst/>
          </a:prstGeom>
          <a:ln w="19050" cap="rnd">
            <a:solidFill>
              <a:srgbClr val="7B2C2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17406035" y="1028700"/>
            <a:ext cx="382562" cy="340002"/>
          </a:xfrm>
          <a:custGeom>
            <a:avLst/>
            <a:gdLst/>
            <a:ahLst/>
            <a:cxnLst/>
            <a:rect l="l" t="t" r="r" b="b"/>
            <a:pathLst>
              <a:path w="382562" h="340002">
                <a:moveTo>
                  <a:pt x="0" y="0"/>
                </a:moveTo>
                <a:lnTo>
                  <a:pt x="382562" y="0"/>
                </a:lnTo>
                <a:lnTo>
                  <a:pt x="382562" y="340002"/>
                </a:lnTo>
                <a:lnTo>
                  <a:pt x="0" y="340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400000">
            <a:off x="5964734" y="-640854"/>
            <a:ext cx="4963120" cy="16892588"/>
          </a:xfrm>
          <a:custGeom>
            <a:avLst/>
            <a:gdLst/>
            <a:ahLst/>
            <a:cxnLst/>
            <a:rect l="l" t="t" r="r" b="b"/>
            <a:pathLst>
              <a:path w="4963120" h="16892588">
                <a:moveTo>
                  <a:pt x="0" y="0"/>
                </a:moveTo>
                <a:lnTo>
                  <a:pt x="4963120" y="0"/>
                </a:lnTo>
                <a:lnTo>
                  <a:pt x="4963120" y="16892588"/>
                </a:lnTo>
                <a:lnTo>
                  <a:pt x="0" y="168925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211107" t="-301" r="-3028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959314" y="4369740"/>
            <a:ext cx="711176" cy="780441"/>
          </a:xfrm>
          <a:custGeom>
            <a:avLst/>
            <a:gdLst/>
            <a:ahLst/>
            <a:cxnLst/>
            <a:rect l="l" t="t" r="r" b="b"/>
            <a:pathLst>
              <a:path w="711176" h="780441">
                <a:moveTo>
                  <a:pt x="0" y="0"/>
                </a:moveTo>
                <a:lnTo>
                  <a:pt x="711176" y="0"/>
                </a:lnTo>
                <a:lnTo>
                  <a:pt x="711176" y="780440"/>
                </a:lnTo>
                <a:lnTo>
                  <a:pt x="0" y="7804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400000">
            <a:off x="2967358" y="7319642"/>
            <a:ext cx="2967358" cy="2967358"/>
          </a:xfrm>
          <a:custGeom>
            <a:avLst/>
            <a:gdLst/>
            <a:ahLst/>
            <a:cxnLst/>
            <a:rect l="l" t="t" r="r" b="b"/>
            <a:pathLst>
              <a:path w="2967358" h="2967358">
                <a:moveTo>
                  <a:pt x="0" y="0"/>
                </a:moveTo>
                <a:lnTo>
                  <a:pt x="2967358" y="0"/>
                </a:lnTo>
                <a:lnTo>
                  <a:pt x="2967358" y="2967358"/>
                </a:lnTo>
                <a:lnTo>
                  <a:pt x="0" y="29673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-54707"/>
            <a:ext cx="5934716" cy="10396414"/>
          </a:xfrm>
          <a:custGeom>
            <a:avLst/>
            <a:gdLst/>
            <a:ahLst/>
            <a:cxnLst/>
            <a:rect l="l" t="t" r="r" b="b"/>
            <a:pathLst>
              <a:path w="5934716" h="10396414">
                <a:moveTo>
                  <a:pt x="0" y="0"/>
                </a:moveTo>
                <a:lnTo>
                  <a:pt x="5934716" y="0"/>
                </a:lnTo>
                <a:lnTo>
                  <a:pt x="5934716" y="10396414"/>
                </a:lnTo>
                <a:lnTo>
                  <a:pt x="0" y="1039641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17557" r="-45376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7306925" y="8106525"/>
            <a:ext cx="580782" cy="547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7B2C29"/>
                </a:solidFill>
                <a:latin typeface="Public Sans"/>
                <a:ea typeface="Public Sans"/>
                <a:cs typeface="Public Sans"/>
                <a:sym typeface="Public Sans"/>
              </a:rPr>
              <a:t>02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306925" y="8951595"/>
            <a:ext cx="580782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7B2C29"/>
                </a:solidFill>
                <a:latin typeface="Public Sans"/>
                <a:ea typeface="Public Sans"/>
                <a:cs typeface="Public Sans"/>
                <a:sym typeface="Public Sans"/>
              </a:rPr>
              <a:t>03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7306925" y="7530695"/>
            <a:ext cx="580782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7B2C29"/>
                </a:solidFill>
                <a:latin typeface="Public Sans"/>
                <a:ea typeface="Public Sans"/>
                <a:cs typeface="Public Sans"/>
                <a:sym typeface="Public Sans"/>
              </a:rPr>
              <a:t>01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962312" y="1019175"/>
            <a:ext cx="6705181" cy="267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59"/>
              </a:lnSpc>
            </a:pPr>
            <a:r>
              <a:rPr lang="en-US" sz="8799">
                <a:solidFill>
                  <a:srgbClr val="7B2C29"/>
                </a:solidFill>
                <a:latin typeface="Inria Serif"/>
                <a:ea typeface="Inria Serif"/>
                <a:cs typeface="Inria Serif"/>
                <a:sym typeface="Inria Serif"/>
              </a:rPr>
              <a:t>Fakültemiz Hakkında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741179" y="5649315"/>
            <a:ext cx="9271428" cy="1500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73"/>
              </a:lnSpc>
            </a:pPr>
            <a:r>
              <a:rPr lang="en-US" sz="2837" dirty="0" err="1">
                <a:solidFill>
                  <a:srgbClr val="7B2C29"/>
                </a:solidFill>
                <a:latin typeface="Public Sans"/>
                <a:ea typeface="Public Sans"/>
                <a:cs typeface="Public Sans"/>
                <a:sym typeface="Public Sans"/>
              </a:rPr>
              <a:t>Fakültemiz</a:t>
            </a:r>
            <a:r>
              <a:rPr lang="en-US" sz="2837" dirty="0">
                <a:solidFill>
                  <a:srgbClr val="7B2C29"/>
                </a:solidFill>
                <a:latin typeface="Public Sans"/>
                <a:ea typeface="Public Sans"/>
                <a:cs typeface="Public Sans"/>
                <a:sym typeface="Public Sans"/>
              </a:rPr>
              <a:t> 2018- 2019 </a:t>
            </a:r>
            <a:r>
              <a:rPr lang="en-US" sz="2837" dirty="0" err="1">
                <a:solidFill>
                  <a:srgbClr val="7B2C29"/>
                </a:solidFill>
                <a:latin typeface="Public Sans"/>
                <a:ea typeface="Public Sans"/>
                <a:cs typeface="Public Sans"/>
                <a:sym typeface="Public Sans"/>
              </a:rPr>
              <a:t>eğitim</a:t>
            </a:r>
            <a:r>
              <a:rPr lang="en-US" sz="2837" dirty="0">
                <a:solidFill>
                  <a:srgbClr val="7B2C29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837" dirty="0" err="1">
                <a:solidFill>
                  <a:srgbClr val="7B2C29"/>
                </a:solidFill>
                <a:latin typeface="Public Sans"/>
                <a:ea typeface="Public Sans"/>
                <a:cs typeface="Public Sans"/>
                <a:sym typeface="Public Sans"/>
              </a:rPr>
              <a:t>öğretim</a:t>
            </a:r>
            <a:r>
              <a:rPr lang="en-US" sz="2837" dirty="0">
                <a:solidFill>
                  <a:srgbClr val="7B2C29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837" dirty="0" err="1">
                <a:solidFill>
                  <a:srgbClr val="7B2C29"/>
                </a:solidFill>
                <a:latin typeface="Public Sans"/>
                <a:ea typeface="Public Sans"/>
                <a:cs typeface="Public Sans"/>
                <a:sym typeface="Public Sans"/>
              </a:rPr>
              <a:t>yılında</a:t>
            </a:r>
            <a:r>
              <a:rPr lang="en-US" sz="2837" dirty="0">
                <a:solidFill>
                  <a:srgbClr val="7B2C29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837" dirty="0" err="1">
                <a:solidFill>
                  <a:srgbClr val="7B2C29"/>
                </a:solidFill>
                <a:latin typeface="Public Sans"/>
                <a:ea typeface="Public Sans"/>
                <a:cs typeface="Public Sans"/>
                <a:sym typeface="Public Sans"/>
              </a:rPr>
              <a:t>faaliyete</a:t>
            </a:r>
            <a:r>
              <a:rPr lang="en-US" sz="2837" dirty="0">
                <a:solidFill>
                  <a:srgbClr val="7B2C29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837" dirty="0" err="1">
                <a:solidFill>
                  <a:srgbClr val="7B2C29"/>
                </a:solidFill>
                <a:latin typeface="Public Sans"/>
                <a:ea typeface="Public Sans"/>
                <a:cs typeface="Public Sans"/>
                <a:sym typeface="Public Sans"/>
              </a:rPr>
              <a:t>geçmiştir</a:t>
            </a:r>
            <a:r>
              <a:rPr lang="en-US" sz="2837" dirty="0">
                <a:solidFill>
                  <a:srgbClr val="7B2C29"/>
                </a:solidFill>
                <a:latin typeface="Public Sans"/>
                <a:ea typeface="Public Sans"/>
                <a:cs typeface="Public Sans"/>
                <a:sym typeface="Public Sans"/>
              </a:rPr>
              <a:t>. “</a:t>
            </a:r>
            <a:r>
              <a:rPr lang="en-US" sz="2837" dirty="0" err="1">
                <a:solidFill>
                  <a:srgbClr val="7B2C29"/>
                </a:solidFill>
                <a:latin typeface="Public Sans"/>
                <a:ea typeface="Public Sans"/>
                <a:cs typeface="Public Sans"/>
                <a:sym typeface="Public Sans"/>
              </a:rPr>
              <a:t>Mimarlık</a:t>
            </a:r>
            <a:r>
              <a:rPr lang="en-US" sz="2837" dirty="0">
                <a:solidFill>
                  <a:srgbClr val="7B2C29"/>
                </a:solidFill>
                <a:latin typeface="Public Sans"/>
                <a:ea typeface="Public Sans"/>
                <a:cs typeface="Public Sans"/>
                <a:sym typeface="Public Sans"/>
              </a:rPr>
              <a:t>”, “</a:t>
            </a:r>
            <a:r>
              <a:rPr lang="en-US" sz="2837" dirty="0" err="1">
                <a:solidFill>
                  <a:srgbClr val="7B2C29"/>
                </a:solidFill>
                <a:latin typeface="Public Sans"/>
                <a:ea typeface="Public Sans"/>
                <a:cs typeface="Public Sans"/>
                <a:sym typeface="Public Sans"/>
              </a:rPr>
              <a:t>Şehir</a:t>
            </a:r>
            <a:r>
              <a:rPr lang="en-US" sz="2837" dirty="0">
                <a:solidFill>
                  <a:srgbClr val="7B2C29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837" dirty="0" err="1">
                <a:solidFill>
                  <a:srgbClr val="7B2C29"/>
                </a:solidFill>
                <a:latin typeface="Public Sans"/>
                <a:ea typeface="Public Sans"/>
                <a:cs typeface="Public Sans"/>
                <a:sym typeface="Public Sans"/>
              </a:rPr>
              <a:t>ve</a:t>
            </a:r>
            <a:r>
              <a:rPr lang="en-US" sz="2837" dirty="0">
                <a:solidFill>
                  <a:srgbClr val="7B2C29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837" dirty="0" err="1">
                <a:solidFill>
                  <a:srgbClr val="7B2C29"/>
                </a:solidFill>
                <a:latin typeface="Public Sans"/>
                <a:ea typeface="Public Sans"/>
                <a:cs typeface="Public Sans"/>
                <a:sym typeface="Public Sans"/>
              </a:rPr>
              <a:t>Bölge</a:t>
            </a:r>
            <a:r>
              <a:rPr lang="en-US" sz="2837" dirty="0">
                <a:solidFill>
                  <a:srgbClr val="7B2C29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837" dirty="0" err="1">
                <a:solidFill>
                  <a:srgbClr val="7B2C29"/>
                </a:solidFill>
                <a:latin typeface="Public Sans"/>
                <a:ea typeface="Public Sans"/>
                <a:cs typeface="Public Sans"/>
                <a:sym typeface="Public Sans"/>
              </a:rPr>
              <a:t>Planlama</a:t>
            </a:r>
            <a:r>
              <a:rPr lang="en-US" sz="2837" dirty="0">
                <a:solidFill>
                  <a:srgbClr val="7B2C29"/>
                </a:solidFill>
                <a:latin typeface="Public Sans"/>
                <a:ea typeface="Public Sans"/>
                <a:cs typeface="Public Sans"/>
                <a:sym typeface="Public Sans"/>
              </a:rPr>
              <a:t>” </a:t>
            </a:r>
            <a:r>
              <a:rPr lang="en-US" sz="2837" dirty="0" err="1">
                <a:solidFill>
                  <a:srgbClr val="7B2C29"/>
                </a:solidFill>
                <a:latin typeface="Public Sans"/>
                <a:ea typeface="Public Sans"/>
                <a:cs typeface="Public Sans"/>
                <a:sym typeface="Public Sans"/>
              </a:rPr>
              <a:t>ve</a:t>
            </a:r>
            <a:r>
              <a:rPr lang="en-US" sz="2837" dirty="0">
                <a:solidFill>
                  <a:srgbClr val="7B2C29"/>
                </a:solidFill>
                <a:latin typeface="Public Sans"/>
                <a:ea typeface="Public Sans"/>
                <a:cs typeface="Public Sans"/>
                <a:sym typeface="Public Sans"/>
              </a:rPr>
              <a:t> “</a:t>
            </a:r>
            <a:r>
              <a:rPr lang="en-US" sz="2837" dirty="0" err="1">
                <a:solidFill>
                  <a:srgbClr val="7B2C29"/>
                </a:solidFill>
                <a:latin typeface="Public Sans"/>
                <a:ea typeface="Public Sans"/>
                <a:cs typeface="Public Sans"/>
                <a:sym typeface="Public Sans"/>
              </a:rPr>
              <a:t>Peyzaj</a:t>
            </a:r>
            <a:r>
              <a:rPr lang="en-US" sz="2837" dirty="0">
                <a:solidFill>
                  <a:srgbClr val="7B2C29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837" dirty="0" err="1">
                <a:solidFill>
                  <a:srgbClr val="7B2C29"/>
                </a:solidFill>
                <a:latin typeface="Public Sans"/>
                <a:ea typeface="Public Sans"/>
                <a:cs typeface="Public Sans"/>
                <a:sym typeface="Public Sans"/>
              </a:rPr>
              <a:t>Mimarlığı</a:t>
            </a:r>
            <a:r>
              <a:rPr lang="en-US" sz="2837" dirty="0">
                <a:solidFill>
                  <a:srgbClr val="7B2C29"/>
                </a:solidFill>
                <a:latin typeface="Public Sans"/>
                <a:ea typeface="Public Sans"/>
                <a:cs typeface="Public Sans"/>
                <a:sym typeface="Public Sans"/>
              </a:rPr>
              <a:t>” </a:t>
            </a:r>
            <a:r>
              <a:rPr lang="en-US" sz="2837" dirty="0" err="1">
                <a:solidFill>
                  <a:srgbClr val="7B2C29"/>
                </a:solidFill>
                <a:latin typeface="Public Sans"/>
                <a:ea typeface="Public Sans"/>
                <a:cs typeface="Public Sans"/>
                <a:sym typeface="Public Sans"/>
              </a:rPr>
              <a:t>bölümlerinde</a:t>
            </a:r>
            <a:r>
              <a:rPr lang="en-US" sz="2837" dirty="0">
                <a:solidFill>
                  <a:srgbClr val="7B2C29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837" dirty="0" err="1">
                <a:solidFill>
                  <a:srgbClr val="7B2C29"/>
                </a:solidFill>
                <a:latin typeface="Public Sans"/>
                <a:ea typeface="Public Sans"/>
                <a:cs typeface="Public Sans"/>
                <a:sym typeface="Public Sans"/>
              </a:rPr>
              <a:t>aktif</a:t>
            </a:r>
            <a:r>
              <a:rPr lang="en-US" sz="2837" dirty="0">
                <a:solidFill>
                  <a:srgbClr val="7B2C29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837" dirty="0" err="1">
                <a:solidFill>
                  <a:srgbClr val="7B2C29"/>
                </a:solidFill>
                <a:latin typeface="Public Sans"/>
                <a:ea typeface="Public Sans"/>
                <a:cs typeface="Public Sans"/>
                <a:sym typeface="Public Sans"/>
              </a:rPr>
              <a:t>olarak</a:t>
            </a:r>
            <a:r>
              <a:rPr lang="en-US" sz="2837" dirty="0">
                <a:solidFill>
                  <a:srgbClr val="7B2C29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837" dirty="0" err="1">
                <a:solidFill>
                  <a:srgbClr val="7B2C29"/>
                </a:solidFill>
                <a:latin typeface="Public Sans"/>
                <a:ea typeface="Public Sans"/>
                <a:cs typeface="Public Sans"/>
                <a:sym typeface="Public Sans"/>
              </a:rPr>
              <a:t>lisans</a:t>
            </a:r>
            <a:r>
              <a:rPr lang="en-US" sz="2837" dirty="0">
                <a:solidFill>
                  <a:srgbClr val="7B2C29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837" dirty="0" err="1">
                <a:solidFill>
                  <a:srgbClr val="7B2C29"/>
                </a:solidFill>
                <a:latin typeface="Public Sans"/>
                <a:ea typeface="Public Sans"/>
                <a:cs typeface="Public Sans"/>
                <a:sym typeface="Public Sans"/>
              </a:rPr>
              <a:t>eğitimi</a:t>
            </a:r>
            <a:r>
              <a:rPr lang="en-US" sz="2837" dirty="0">
                <a:solidFill>
                  <a:srgbClr val="7B2C29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837" dirty="0" err="1">
                <a:solidFill>
                  <a:srgbClr val="7B2C29"/>
                </a:solidFill>
                <a:latin typeface="Public Sans"/>
                <a:ea typeface="Public Sans"/>
                <a:cs typeface="Public Sans"/>
                <a:sym typeface="Public Sans"/>
              </a:rPr>
              <a:t>verilmektedir</a:t>
            </a:r>
            <a:r>
              <a:rPr lang="en-US" sz="2837" dirty="0">
                <a:solidFill>
                  <a:srgbClr val="7B2C29"/>
                </a:solidFill>
                <a:latin typeface="Public Sans"/>
                <a:ea typeface="Public Sans"/>
                <a:cs typeface="Public Sans"/>
                <a:sym typeface="Public Sans"/>
              </a:rPr>
              <a:t>.</a:t>
            </a:r>
          </a:p>
        </p:txBody>
      </p:sp>
      <p:sp>
        <p:nvSpPr>
          <p:cNvPr id="13" name="Freeform 13"/>
          <p:cNvSpPr/>
          <p:nvPr/>
        </p:nvSpPr>
        <p:spPr>
          <a:xfrm rot="-5400000">
            <a:off x="2967358" y="7310117"/>
            <a:ext cx="2967358" cy="2967358"/>
          </a:xfrm>
          <a:custGeom>
            <a:avLst/>
            <a:gdLst/>
            <a:ahLst/>
            <a:cxnLst/>
            <a:rect l="l" t="t" r="r" b="b"/>
            <a:pathLst>
              <a:path w="2967358" h="2967358">
                <a:moveTo>
                  <a:pt x="0" y="0"/>
                </a:moveTo>
                <a:lnTo>
                  <a:pt x="2967358" y="0"/>
                </a:lnTo>
                <a:lnTo>
                  <a:pt x="2967358" y="2967358"/>
                </a:lnTo>
                <a:lnTo>
                  <a:pt x="0" y="29673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hlinkClick r:id="rId2" tooltip="https://gstf.siirt.edu.tr"/>
          </p:cNvPr>
          <p:cNvSpPr/>
          <p:nvPr/>
        </p:nvSpPr>
        <p:spPr>
          <a:xfrm rot="-5400000">
            <a:off x="5964734" y="-640854"/>
            <a:ext cx="4963120" cy="16892588"/>
          </a:xfrm>
          <a:custGeom>
            <a:avLst/>
            <a:gdLst/>
            <a:ahLst/>
            <a:cxnLst/>
            <a:rect l="l" t="t" r="r" b="b"/>
            <a:pathLst>
              <a:path w="4963120" h="16892588">
                <a:moveTo>
                  <a:pt x="0" y="0"/>
                </a:moveTo>
                <a:lnTo>
                  <a:pt x="4963120" y="0"/>
                </a:lnTo>
                <a:lnTo>
                  <a:pt x="4963120" y="16892588"/>
                </a:lnTo>
                <a:lnTo>
                  <a:pt x="0" y="168925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211107" t="-301" r="-30282"/>
            </a:stretch>
          </a:blipFill>
        </p:spPr>
      </p:sp>
      <p:sp>
        <p:nvSpPr>
          <p:cNvPr id="3" name="AutoShape 3"/>
          <p:cNvSpPr/>
          <p:nvPr/>
        </p:nvSpPr>
        <p:spPr>
          <a:xfrm rot="5400000">
            <a:off x="11758612" y="5133975"/>
            <a:ext cx="10287000" cy="0"/>
          </a:xfrm>
          <a:prstGeom prst="line">
            <a:avLst/>
          </a:prstGeom>
          <a:ln w="19050" cap="rnd">
            <a:solidFill>
              <a:srgbClr val="7B2C2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17406035" y="1028700"/>
            <a:ext cx="382562" cy="340002"/>
          </a:xfrm>
          <a:custGeom>
            <a:avLst/>
            <a:gdLst/>
            <a:ahLst/>
            <a:cxnLst/>
            <a:rect l="l" t="t" r="r" b="b"/>
            <a:pathLst>
              <a:path w="382562" h="340002">
                <a:moveTo>
                  <a:pt x="0" y="0"/>
                </a:moveTo>
                <a:lnTo>
                  <a:pt x="382562" y="0"/>
                </a:lnTo>
                <a:lnTo>
                  <a:pt x="382562" y="340002"/>
                </a:lnTo>
                <a:lnTo>
                  <a:pt x="0" y="3400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0"/>
            <a:ext cx="6876835" cy="10287000"/>
          </a:xfrm>
          <a:custGeom>
            <a:avLst/>
            <a:gdLst/>
            <a:ahLst/>
            <a:cxnLst/>
            <a:rect l="l" t="t" r="r" b="b"/>
            <a:pathLst>
              <a:path w="6876835" h="10287000">
                <a:moveTo>
                  <a:pt x="0" y="0"/>
                </a:moveTo>
                <a:lnTo>
                  <a:pt x="6876835" y="0"/>
                </a:lnTo>
                <a:lnTo>
                  <a:pt x="687683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03445" r="-20937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7939695" y="4252809"/>
            <a:ext cx="7987987" cy="1260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>
                <a:solidFill>
                  <a:srgbClr val="7B2C29"/>
                </a:solidFill>
                <a:latin typeface="Public Sans"/>
                <a:ea typeface="Public Sans"/>
                <a:cs typeface="Public Sans"/>
                <a:sym typeface="Public Sans"/>
              </a:rPr>
              <a:t>Öğrenim hayatınızda hepinize başarılar dileriz...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939695" y="6749450"/>
            <a:ext cx="7987987" cy="2472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dirty="0" err="1">
                <a:solidFill>
                  <a:srgbClr val="7B2C29"/>
                </a:solidFill>
                <a:latin typeface="Public Sans"/>
                <a:ea typeface="Public Sans"/>
                <a:cs typeface="Public Sans"/>
                <a:sym typeface="Public Sans"/>
              </a:rPr>
              <a:t>Akademik</a:t>
            </a:r>
            <a:r>
              <a:rPr lang="en-US" sz="2799" dirty="0">
                <a:solidFill>
                  <a:srgbClr val="7B2C29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799" dirty="0" err="1">
                <a:solidFill>
                  <a:srgbClr val="7B2C29"/>
                </a:solidFill>
                <a:latin typeface="Public Sans"/>
                <a:ea typeface="Public Sans"/>
                <a:cs typeface="Public Sans"/>
                <a:sym typeface="Public Sans"/>
              </a:rPr>
              <a:t>Yıl</a:t>
            </a:r>
            <a:endParaRPr lang="en-US" sz="2799" dirty="0">
              <a:solidFill>
                <a:srgbClr val="7B2C29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algn="l">
              <a:lnSpc>
                <a:spcPts val="3919"/>
              </a:lnSpc>
            </a:pPr>
            <a:r>
              <a:rPr lang="en-US" sz="2799" dirty="0" smtClean="0">
                <a:solidFill>
                  <a:srgbClr val="7B2C29"/>
                </a:solidFill>
                <a:latin typeface="Public Sans"/>
                <a:ea typeface="Public Sans"/>
                <a:cs typeface="Public Sans"/>
                <a:sym typeface="Public Sans"/>
              </a:rPr>
              <a:t>202</a:t>
            </a:r>
            <a:r>
              <a:rPr lang="tr-TR" sz="2799" dirty="0" smtClean="0">
                <a:solidFill>
                  <a:srgbClr val="7B2C29"/>
                </a:solidFill>
                <a:latin typeface="Public Sans"/>
                <a:ea typeface="Public Sans"/>
                <a:cs typeface="Public Sans"/>
                <a:sym typeface="Public Sans"/>
              </a:rPr>
              <a:t>5</a:t>
            </a:r>
            <a:r>
              <a:rPr lang="en-US" sz="2799" dirty="0" smtClean="0">
                <a:solidFill>
                  <a:srgbClr val="7B2C29"/>
                </a:solidFill>
                <a:latin typeface="Public Sans"/>
                <a:ea typeface="Public Sans"/>
                <a:cs typeface="Public Sans"/>
                <a:sym typeface="Public Sans"/>
              </a:rPr>
              <a:t>-202</a:t>
            </a:r>
            <a:r>
              <a:rPr lang="tr-TR" sz="2799" dirty="0" smtClean="0">
                <a:solidFill>
                  <a:srgbClr val="7B2C29"/>
                </a:solidFill>
                <a:latin typeface="Public Sans"/>
                <a:ea typeface="Public Sans"/>
                <a:cs typeface="Public Sans"/>
                <a:sym typeface="Public Sans"/>
              </a:rPr>
              <a:t>6</a:t>
            </a:r>
            <a:endParaRPr lang="en-US" sz="2799" dirty="0">
              <a:solidFill>
                <a:srgbClr val="7B2C29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algn="l">
              <a:lnSpc>
                <a:spcPts val="3919"/>
              </a:lnSpc>
            </a:pPr>
            <a:endParaRPr lang="en-US" sz="2799" dirty="0">
              <a:solidFill>
                <a:srgbClr val="7B2C29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algn="l">
              <a:lnSpc>
                <a:spcPts val="3919"/>
              </a:lnSpc>
            </a:pPr>
            <a:r>
              <a:rPr lang="en-US" sz="2799" dirty="0">
                <a:solidFill>
                  <a:srgbClr val="7B2C29"/>
                </a:solidFill>
                <a:latin typeface="Public Sans"/>
                <a:ea typeface="Public Sans"/>
                <a:cs typeface="Public Sans"/>
                <a:sym typeface="Public Sans"/>
              </a:rPr>
              <a:t>Online </a:t>
            </a:r>
          </a:p>
          <a:p>
            <a:pPr algn="l">
              <a:lnSpc>
                <a:spcPts val="3919"/>
              </a:lnSpc>
            </a:pPr>
            <a:endParaRPr lang="en-US" sz="2799" dirty="0">
              <a:solidFill>
                <a:srgbClr val="7B2C29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10" name="Freeform 10"/>
          <p:cNvSpPr/>
          <p:nvPr/>
        </p:nvSpPr>
        <p:spPr>
          <a:xfrm rot="-5400000">
            <a:off x="3909477" y="7319642"/>
            <a:ext cx="2967358" cy="2967358"/>
          </a:xfrm>
          <a:custGeom>
            <a:avLst/>
            <a:gdLst/>
            <a:ahLst/>
            <a:cxnLst/>
            <a:rect l="l" t="t" r="r" b="b"/>
            <a:pathLst>
              <a:path w="2967358" h="2967358">
                <a:moveTo>
                  <a:pt x="0" y="0"/>
                </a:moveTo>
                <a:lnTo>
                  <a:pt x="2967358" y="0"/>
                </a:lnTo>
                <a:lnTo>
                  <a:pt x="2967358" y="2967358"/>
                </a:lnTo>
                <a:lnTo>
                  <a:pt x="0" y="29673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7939694" y="8701406"/>
            <a:ext cx="4404705" cy="5003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920"/>
              </a:lnSpc>
            </a:pPr>
            <a:r>
              <a:rPr lang="en-US" sz="2800" u="sng" dirty="0">
                <a:solidFill>
                  <a:srgbClr val="7B2C29"/>
                </a:solidFill>
                <a:latin typeface="Arimo"/>
                <a:ea typeface="Arimo"/>
                <a:cs typeface="Arimo"/>
                <a:sym typeface="Arimo"/>
                <a:hlinkClick r:id="rId2" tooltip="https://gstf.siirt.edu.tr"/>
              </a:rPr>
              <a:t>https://gstf.siirt.edu.tr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B2C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11758612" y="5133975"/>
            <a:ext cx="10287000" cy="0"/>
          </a:xfrm>
          <a:prstGeom prst="line">
            <a:avLst/>
          </a:prstGeom>
          <a:ln w="19050" cap="rnd">
            <a:solidFill>
              <a:srgbClr val="F8F8F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17406035" y="1028700"/>
            <a:ext cx="382562" cy="340002"/>
          </a:xfrm>
          <a:custGeom>
            <a:avLst/>
            <a:gdLst/>
            <a:ahLst/>
            <a:cxnLst/>
            <a:rect l="l" t="t" r="r" b="b"/>
            <a:pathLst>
              <a:path w="382562" h="340002">
                <a:moveTo>
                  <a:pt x="0" y="0"/>
                </a:moveTo>
                <a:lnTo>
                  <a:pt x="382562" y="0"/>
                </a:lnTo>
                <a:lnTo>
                  <a:pt x="382562" y="340002"/>
                </a:lnTo>
                <a:lnTo>
                  <a:pt x="0" y="340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4099186" y="1949991"/>
            <a:ext cx="8679928" cy="1352732"/>
            <a:chOff x="0" y="0"/>
            <a:chExt cx="20064541" cy="312697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064541" cy="3126978"/>
            </a:xfrm>
            <a:custGeom>
              <a:avLst/>
              <a:gdLst/>
              <a:ahLst/>
              <a:cxnLst/>
              <a:rect l="l" t="t" r="r" b="b"/>
              <a:pathLst>
                <a:path w="20064541" h="3126978">
                  <a:moveTo>
                    <a:pt x="0" y="0"/>
                  </a:moveTo>
                  <a:lnTo>
                    <a:pt x="0" y="3126978"/>
                  </a:lnTo>
                  <a:lnTo>
                    <a:pt x="20064541" y="3126978"/>
                  </a:lnTo>
                  <a:lnTo>
                    <a:pt x="20064541" y="0"/>
                  </a:lnTo>
                  <a:lnTo>
                    <a:pt x="0" y="0"/>
                  </a:lnTo>
                  <a:close/>
                  <a:moveTo>
                    <a:pt x="20003581" y="3066018"/>
                  </a:moveTo>
                  <a:lnTo>
                    <a:pt x="59690" y="3066018"/>
                  </a:lnTo>
                  <a:lnTo>
                    <a:pt x="59690" y="59690"/>
                  </a:lnTo>
                  <a:lnTo>
                    <a:pt x="20003581" y="59690"/>
                  </a:lnTo>
                  <a:lnTo>
                    <a:pt x="20003581" y="3066018"/>
                  </a:lnTo>
                  <a:close/>
                </a:path>
              </a:pathLst>
            </a:custGeom>
            <a:solidFill>
              <a:srgbClr val="F8F8F8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0" y="7030762"/>
            <a:ext cx="16878300" cy="3256238"/>
          </a:xfrm>
          <a:custGeom>
            <a:avLst/>
            <a:gdLst/>
            <a:ahLst/>
            <a:cxnLst/>
            <a:rect l="l" t="t" r="r" b="b"/>
            <a:pathLst>
              <a:path w="16878300" h="3256238">
                <a:moveTo>
                  <a:pt x="0" y="0"/>
                </a:moveTo>
                <a:lnTo>
                  <a:pt x="16878300" y="0"/>
                </a:lnTo>
                <a:lnTo>
                  <a:pt x="16878300" y="3256238"/>
                </a:lnTo>
                <a:lnTo>
                  <a:pt x="0" y="32562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26705" b="-150800"/>
            </a:stretch>
          </a:blipFill>
        </p:spPr>
      </p:sp>
      <p:sp>
        <p:nvSpPr>
          <p:cNvPr id="7" name="Freeform 7"/>
          <p:cNvSpPr/>
          <p:nvPr/>
        </p:nvSpPr>
        <p:spPr>
          <a:xfrm rot="-5400000">
            <a:off x="14428700" y="7837400"/>
            <a:ext cx="2449600" cy="2449600"/>
          </a:xfrm>
          <a:custGeom>
            <a:avLst/>
            <a:gdLst/>
            <a:ahLst/>
            <a:cxnLst/>
            <a:rect l="l" t="t" r="r" b="b"/>
            <a:pathLst>
              <a:path w="2449600" h="2449600">
                <a:moveTo>
                  <a:pt x="0" y="0"/>
                </a:moveTo>
                <a:lnTo>
                  <a:pt x="2449600" y="0"/>
                </a:lnTo>
                <a:lnTo>
                  <a:pt x="2449600" y="2449600"/>
                </a:lnTo>
                <a:lnTo>
                  <a:pt x="0" y="244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0" y="7030762"/>
            <a:ext cx="16878300" cy="3333165"/>
          </a:xfrm>
          <a:custGeom>
            <a:avLst/>
            <a:gdLst/>
            <a:ahLst/>
            <a:cxnLst/>
            <a:rect l="l" t="t" r="r" b="b"/>
            <a:pathLst>
              <a:path w="16878300" h="3333165">
                <a:moveTo>
                  <a:pt x="0" y="0"/>
                </a:moveTo>
                <a:lnTo>
                  <a:pt x="16878300" y="0"/>
                </a:lnTo>
                <a:lnTo>
                  <a:pt x="16878300" y="3333165"/>
                </a:lnTo>
                <a:lnTo>
                  <a:pt x="0" y="333316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52889" b="-84482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7306925" y="8106525"/>
            <a:ext cx="580782" cy="547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03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7306925" y="8951595"/>
            <a:ext cx="580782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04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7306925" y="7530695"/>
            <a:ext cx="580782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02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455370" y="2140582"/>
            <a:ext cx="8043760" cy="9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>
                <a:solidFill>
                  <a:srgbClr val="F8F8F8"/>
                </a:solidFill>
                <a:latin typeface="Inria Serif"/>
                <a:ea typeface="Inria Serif"/>
                <a:cs typeface="Inria Serif"/>
                <a:sym typeface="Inria Serif"/>
              </a:rPr>
              <a:t>Fakültemiz Hakkında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016322" y="3966845"/>
            <a:ext cx="12921855" cy="986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b="1">
                <a:solidFill>
                  <a:srgbClr val="F8F8F8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“Şehir ve Bölge Planlama Anabilim Dalı Kentsel Tasarım”</a:t>
            </a:r>
            <a:r>
              <a:rPr lang="en-US" sz="2799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 Yüksek Lisans programında da eğitim öğretim faaliyetleri devam etmektedir.</a:t>
            </a:r>
          </a:p>
        </p:txBody>
      </p:sp>
      <p:sp>
        <p:nvSpPr>
          <p:cNvPr id="14" name="Freeform 14"/>
          <p:cNvSpPr/>
          <p:nvPr/>
        </p:nvSpPr>
        <p:spPr>
          <a:xfrm rot="-5400000">
            <a:off x="14428700" y="7837400"/>
            <a:ext cx="2449600" cy="2449600"/>
          </a:xfrm>
          <a:custGeom>
            <a:avLst/>
            <a:gdLst/>
            <a:ahLst/>
            <a:cxnLst/>
            <a:rect l="l" t="t" r="r" b="b"/>
            <a:pathLst>
              <a:path w="2449600" h="2449600">
                <a:moveTo>
                  <a:pt x="0" y="0"/>
                </a:moveTo>
                <a:lnTo>
                  <a:pt x="2449600" y="0"/>
                </a:lnTo>
                <a:lnTo>
                  <a:pt x="2449600" y="2449600"/>
                </a:lnTo>
                <a:lnTo>
                  <a:pt x="0" y="244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B2C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11758612" y="5133975"/>
            <a:ext cx="10287000" cy="0"/>
          </a:xfrm>
          <a:prstGeom prst="line">
            <a:avLst/>
          </a:prstGeom>
          <a:ln w="19050" cap="rnd">
            <a:solidFill>
              <a:srgbClr val="F8F8F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17406035" y="1028700"/>
            <a:ext cx="382562" cy="340002"/>
          </a:xfrm>
          <a:custGeom>
            <a:avLst/>
            <a:gdLst/>
            <a:ahLst/>
            <a:cxnLst/>
            <a:rect l="l" t="t" r="r" b="b"/>
            <a:pathLst>
              <a:path w="382562" h="340002">
                <a:moveTo>
                  <a:pt x="0" y="0"/>
                </a:moveTo>
                <a:lnTo>
                  <a:pt x="382562" y="0"/>
                </a:lnTo>
                <a:lnTo>
                  <a:pt x="382562" y="340002"/>
                </a:lnTo>
                <a:lnTo>
                  <a:pt x="0" y="340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1028700"/>
            <a:ext cx="5461543" cy="8229600"/>
          </a:xfrm>
          <a:custGeom>
            <a:avLst/>
            <a:gdLst/>
            <a:ahLst/>
            <a:cxnLst/>
            <a:rect l="l" t="t" r="r" b="b"/>
            <a:pathLst>
              <a:path w="5461543" h="8229600">
                <a:moveTo>
                  <a:pt x="0" y="0"/>
                </a:moveTo>
                <a:lnTo>
                  <a:pt x="5461543" y="0"/>
                </a:lnTo>
                <a:lnTo>
                  <a:pt x="54615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323" t="-3235" r="-23413" b="-2189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8700" y="1028700"/>
            <a:ext cx="5588255" cy="8230866"/>
          </a:xfrm>
          <a:custGeom>
            <a:avLst/>
            <a:gdLst/>
            <a:ahLst/>
            <a:cxnLst/>
            <a:rect l="l" t="t" r="r" b="b"/>
            <a:pathLst>
              <a:path w="5588255" h="8230866">
                <a:moveTo>
                  <a:pt x="0" y="0"/>
                </a:moveTo>
                <a:lnTo>
                  <a:pt x="5588255" y="0"/>
                </a:lnTo>
                <a:lnTo>
                  <a:pt x="5588255" y="8230866"/>
                </a:lnTo>
                <a:lnTo>
                  <a:pt x="0" y="82308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3125" r="-61562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7306925" y="8106566"/>
            <a:ext cx="580782" cy="547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04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306925" y="8951609"/>
            <a:ext cx="580782" cy="306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05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306925" y="7530709"/>
            <a:ext cx="580782" cy="306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03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017130" y="1652043"/>
            <a:ext cx="7987987" cy="1343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59"/>
              </a:lnSpc>
            </a:pPr>
            <a:r>
              <a:rPr lang="en-US" sz="8799">
                <a:solidFill>
                  <a:srgbClr val="F8F8F8"/>
                </a:solidFill>
                <a:latin typeface="Inria Serif"/>
                <a:ea typeface="Inria Serif"/>
                <a:cs typeface="Inria Serif"/>
                <a:sym typeface="Inria Serif"/>
              </a:rPr>
              <a:t>Fakülte Dekanı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017130" y="5067300"/>
            <a:ext cx="5595952" cy="1489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39"/>
              </a:lnSpc>
            </a:pPr>
            <a:r>
              <a:rPr lang="en-US" sz="3599" b="1" dirty="0" smtClean="0">
                <a:solidFill>
                  <a:srgbClr val="F8F8F8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Pro</a:t>
            </a:r>
            <a:r>
              <a:rPr lang="tr-TR" sz="3599" b="1" dirty="0" smtClean="0">
                <a:solidFill>
                  <a:srgbClr val="F8F8F8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f</a:t>
            </a:r>
            <a:r>
              <a:rPr lang="en-US" sz="3599" b="1" dirty="0" smtClean="0">
                <a:solidFill>
                  <a:srgbClr val="F8F8F8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. </a:t>
            </a:r>
            <a:r>
              <a:rPr lang="en-US" sz="3599" b="1" dirty="0">
                <a:solidFill>
                  <a:srgbClr val="F8F8F8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Dr. </a:t>
            </a:r>
          </a:p>
          <a:p>
            <a:pPr algn="l">
              <a:lnSpc>
                <a:spcPts val="1820"/>
              </a:lnSpc>
            </a:pPr>
            <a:endParaRPr lang="en-US" sz="3599" b="1" dirty="0">
              <a:solidFill>
                <a:srgbClr val="F8F8F8"/>
              </a:solidFill>
              <a:latin typeface="Public Sans Bold"/>
              <a:ea typeface="Public Sans Bold"/>
              <a:cs typeface="Public Sans Bold"/>
              <a:sym typeface="Public Sans Bold"/>
            </a:endParaRPr>
          </a:p>
          <a:p>
            <a:pPr algn="l">
              <a:lnSpc>
                <a:spcPts val="5039"/>
              </a:lnSpc>
            </a:pPr>
            <a:r>
              <a:rPr lang="en-US" sz="3599" dirty="0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Mustafa KAHYAOĞLU</a:t>
            </a:r>
          </a:p>
        </p:txBody>
      </p:sp>
      <p:sp>
        <p:nvSpPr>
          <p:cNvPr id="11" name="Freeform 11"/>
          <p:cNvSpPr/>
          <p:nvPr/>
        </p:nvSpPr>
        <p:spPr>
          <a:xfrm rot="-5400000">
            <a:off x="3886183" y="6527528"/>
            <a:ext cx="2730772" cy="2730772"/>
          </a:xfrm>
          <a:custGeom>
            <a:avLst/>
            <a:gdLst/>
            <a:ahLst/>
            <a:cxnLst/>
            <a:rect l="l" t="t" r="r" b="b"/>
            <a:pathLst>
              <a:path w="2730772" h="2730772">
                <a:moveTo>
                  <a:pt x="0" y="0"/>
                </a:moveTo>
                <a:lnTo>
                  <a:pt x="2730772" y="0"/>
                </a:lnTo>
                <a:lnTo>
                  <a:pt x="2730772" y="2730772"/>
                </a:lnTo>
                <a:lnTo>
                  <a:pt x="0" y="27307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B2C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11758612" y="5133975"/>
            <a:ext cx="10287000" cy="0"/>
          </a:xfrm>
          <a:prstGeom prst="line">
            <a:avLst/>
          </a:prstGeom>
          <a:ln w="19050" cap="rnd">
            <a:solidFill>
              <a:srgbClr val="F8F8F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17406035" y="1028700"/>
            <a:ext cx="382562" cy="340002"/>
          </a:xfrm>
          <a:custGeom>
            <a:avLst/>
            <a:gdLst/>
            <a:ahLst/>
            <a:cxnLst/>
            <a:rect l="l" t="t" r="r" b="b"/>
            <a:pathLst>
              <a:path w="382562" h="340002">
                <a:moveTo>
                  <a:pt x="0" y="0"/>
                </a:moveTo>
                <a:lnTo>
                  <a:pt x="382562" y="0"/>
                </a:lnTo>
                <a:lnTo>
                  <a:pt x="382562" y="340002"/>
                </a:lnTo>
                <a:lnTo>
                  <a:pt x="0" y="340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7342820" y="8106566"/>
            <a:ext cx="508992" cy="503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2400" dirty="0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05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306925" y="8951609"/>
            <a:ext cx="580782" cy="306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06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306925" y="7530709"/>
            <a:ext cx="580782" cy="306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04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624192" y="1290205"/>
            <a:ext cx="13952313" cy="1343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59"/>
              </a:lnSpc>
            </a:pPr>
            <a:r>
              <a:rPr lang="en-US" sz="8799">
                <a:solidFill>
                  <a:srgbClr val="F8F8F8"/>
                </a:solidFill>
                <a:latin typeface="Inria Serif"/>
                <a:ea typeface="Inria Serif"/>
                <a:cs typeface="Inria Serif"/>
                <a:sym typeface="Inria Serif"/>
              </a:rPr>
              <a:t>Dekan Yardımcıları</a:t>
            </a:r>
          </a:p>
        </p:txBody>
      </p:sp>
      <p:sp>
        <p:nvSpPr>
          <p:cNvPr id="16" name="Freeform 6"/>
          <p:cNvSpPr/>
          <p:nvPr/>
        </p:nvSpPr>
        <p:spPr>
          <a:xfrm>
            <a:off x="2971800" y="2993167"/>
            <a:ext cx="3762646" cy="4844220"/>
          </a:xfrm>
          <a:custGeom>
            <a:avLst/>
            <a:gdLst/>
            <a:ahLst/>
            <a:cxnLst/>
            <a:rect l="l" t="t" r="r" b="b"/>
            <a:pathLst>
              <a:path w="3762646" h="4844220">
                <a:moveTo>
                  <a:pt x="0" y="0"/>
                </a:moveTo>
                <a:lnTo>
                  <a:pt x="3762647" y="0"/>
                </a:lnTo>
                <a:lnTo>
                  <a:pt x="3762647" y="4844220"/>
                </a:lnTo>
                <a:lnTo>
                  <a:pt x="0" y="48442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265" t="-17068" r="-22572" b="-17484"/>
            </a:stretch>
          </a:blipFill>
        </p:spPr>
      </p:sp>
      <p:sp>
        <p:nvSpPr>
          <p:cNvPr id="17" name="TextBox 15"/>
          <p:cNvSpPr txBox="1"/>
          <p:nvPr/>
        </p:nvSpPr>
        <p:spPr>
          <a:xfrm>
            <a:off x="3097913" y="7895489"/>
            <a:ext cx="3636533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>
                <a:solidFill>
                  <a:srgbClr val="F8F8F8"/>
                </a:solidFill>
                <a:latin typeface="Public Sans Thin"/>
                <a:ea typeface="Public Sans Thin"/>
                <a:cs typeface="Public Sans Thin"/>
                <a:sym typeface="Public Sans Thin"/>
              </a:rPr>
              <a:t>Dr. Öğr. Üyesi</a:t>
            </a:r>
          </a:p>
        </p:txBody>
      </p:sp>
      <p:sp>
        <p:nvSpPr>
          <p:cNvPr id="18" name="TextBox 16"/>
          <p:cNvSpPr txBox="1"/>
          <p:nvPr/>
        </p:nvSpPr>
        <p:spPr>
          <a:xfrm>
            <a:off x="3097913" y="8628440"/>
            <a:ext cx="4131952" cy="457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dirty="0" err="1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Eda</a:t>
            </a:r>
            <a:r>
              <a:rPr lang="en-US" sz="2799" dirty="0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799" dirty="0" smtClean="0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KOÇAK</a:t>
            </a:r>
            <a:endParaRPr lang="en-US" sz="2799" dirty="0">
              <a:solidFill>
                <a:srgbClr val="F8F8F8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19" name="Freeform 4"/>
          <p:cNvSpPr/>
          <p:nvPr/>
        </p:nvSpPr>
        <p:spPr>
          <a:xfrm rot="-5400000">
            <a:off x="11267671" y="4883555"/>
            <a:ext cx="1127914" cy="1127914"/>
          </a:xfrm>
          <a:custGeom>
            <a:avLst/>
            <a:gdLst/>
            <a:ahLst/>
            <a:cxnLst/>
            <a:rect l="l" t="t" r="r" b="b"/>
            <a:pathLst>
              <a:path w="988973" h="988973">
                <a:moveTo>
                  <a:pt x="0" y="0"/>
                </a:moveTo>
                <a:lnTo>
                  <a:pt x="988973" y="0"/>
                </a:lnTo>
                <a:lnTo>
                  <a:pt x="988973" y="988974"/>
                </a:lnTo>
                <a:lnTo>
                  <a:pt x="0" y="9889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20" name="Resim 1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2" r="2893"/>
          <a:stretch/>
        </p:blipFill>
        <p:spPr>
          <a:xfrm>
            <a:off x="9773710" y="2993167"/>
            <a:ext cx="3997644" cy="4902322"/>
          </a:xfrm>
          <a:prstGeom prst="rect">
            <a:avLst/>
          </a:prstGeom>
        </p:spPr>
      </p:pic>
      <p:sp>
        <p:nvSpPr>
          <p:cNvPr id="21" name="Freeform 6"/>
          <p:cNvSpPr/>
          <p:nvPr/>
        </p:nvSpPr>
        <p:spPr>
          <a:xfrm rot="-5400000">
            <a:off x="12519707" y="7420083"/>
            <a:ext cx="1343140" cy="1343140"/>
          </a:xfrm>
          <a:custGeom>
            <a:avLst/>
            <a:gdLst/>
            <a:ahLst/>
            <a:cxnLst/>
            <a:rect l="l" t="t" r="r" b="b"/>
            <a:pathLst>
              <a:path w="1177687" h="1177687">
                <a:moveTo>
                  <a:pt x="0" y="0"/>
                </a:moveTo>
                <a:lnTo>
                  <a:pt x="1177687" y="0"/>
                </a:lnTo>
                <a:lnTo>
                  <a:pt x="1177687" y="1177686"/>
                </a:lnTo>
                <a:lnTo>
                  <a:pt x="0" y="11776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13"/>
          <p:cNvSpPr txBox="1"/>
          <p:nvPr/>
        </p:nvSpPr>
        <p:spPr>
          <a:xfrm>
            <a:off x="9726065" y="7895489"/>
            <a:ext cx="2947808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dirty="0">
                <a:solidFill>
                  <a:srgbClr val="F8F8F8"/>
                </a:solidFill>
                <a:latin typeface="Public Sans Thin"/>
                <a:ea typeface="Public Sans Thin"/>
                <a:cs typeface="Public Sans Thin"/>
                <a:sym typeface="Public Sans Thin"/>
              </a:rPr>
              <a:t>Dr. </a:t>
            </a:r>
            <a:r>
              <a:rPr lang="en-US" sz="3600" dirty="0" err="1">
                <a:solidFill>
                  <a:srgbClr val="F8F8F8"/>
                </a:solidFill>
                <a:latin typeface="Public Sans Thin"/>
                <a:ea typeface="Public Sans Thin"/>
                <a:cs typeface="Public Sans Thin"/>
                <a:sym typeface="Public Sans Thin"/>
              </a:rPr>
              <a:t>Öğr</a:t>
            </a:r>
            <a:r>
              <a:rPr lang="en-US" sz="3600" dirty="0">
                <a:solidFill>
                  <a:srgbClr val="F8F8F8"/>
                </a:solidFill>
                <a:latin typeface="Public Sans Thin"/>
                <a:ea typeface="Public Sans Thin"/>
                <a:cs typeface="Public Sans Thin"/>
                <a:sym typeface="Public Sans Thin"/>
              </a:rPr>
              <a:t>. </a:t>
            </a:r>
            <a:r>
              <a:rPr lang="en-US" sz="3600" dirty="0" err="1">
                <a:solidFill>
                  <a:srgbClr val="F8F8F8"/>
                </a:solidFill>
                <a:latin typeface="Public Sans Thin"/>
                <a:ea typeface="Public Sans Thin"/>
                <a:cs typeface="Public Sans Thin"/>
                <a:sym typeface="Public Sans Thin"/>
              </a:rPr>
              <a:t>Üyesi</a:t>
            </a:r>
            <a:endParaRPr lang="en-US" sz="3600" dirty="0">
              <a:solidFill>
                <a:srgbClr val="F8F8F8"/>
              </a:solidFill>
              <a:latin typeface="Public Sans Thin"/>
              <a:ea typeface="Public Sans Thin"/>
              <a:cs typeface="Public Sans Thin"/>
              <a:sym typeface="Public Sans Thin"/>
            </a:endParaRPr>
          </a:p>
        </p:txBody>
      </p:sp>
      <p:sp>
        <p:nvSpPr>
          <p:cNvPr id="23" name="TextBox 14"/>
          <p:cNvSpPr txBox="1"/>
          <p:nvPr/>
        </p:nvSpPr>
        <p:spPr>
          <a:xfrm>
            <a:off x="9724512" y="8628440"/>
            <a:ext cx="4187535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tr-TR" sz="2799" dirty="0" smtClean="0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Nur </a:t>
            </a:r>
            <a:r>
              <a:rPr lang="tr-TR" sz="2799" dirty="0" err="1" smtClean="0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Selcen</a:t>
            </a:r>
            <a:r>
              <a:rPr lang="tr-TR" sz="2799" dirty="0" smtClean="0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 KARAASLAN</a:t>
            </a:r>
            <a:endParaRPr lang="en-US" sz="2799" dirty="0">
              <a:solidFill>
                <a:srgbClr val="F8F8F8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B2C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11758612" y="5133975"/>
            <a:ext cx="10287000" cy="0"/>
          </a:xfrm>
          <a:prstGeom prst="line">
            <a:avLst/>
          </a:prstGeom>
          <a:ln w="19050" cap="rnd">
            <a:solidFill>
              <a:srgbClr val="F8F8F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17406035" y="1028700"/>
            <a:ext cx="382562" cy="340002"/>
          </a:xfrm>
          <a:custGeom>
            <a:avLst/>
            <a:gdLst/>
            <a:ahLst/>
            <a:cxnLst/>
            <a:rect l="l" t="t" r="r" b="b"/>
            <a:pathLst>
              <a:path w="382562" h="340002">
                <a:moveTo>
                  <a:pt x="0" y="0"/>
                </a:moveTo>
                <a:lnTo>
                  <a:pt x="382562" y="0"/>
                </a:lnTo>
                <a:lnTo>
                  <a:pt x="382562" y="340002"/>
                </a:lnTo>
                <a:lnTo>
                  <a:pt x="0" y="340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3644" y="3444289"/>
            <a:ext cx="4181754" cy="3873906"/>
          </a:xfrm>
          <a:custGeom>
            <a:avLst/>
            <a:gdLst/>
            <a:ahLst/>
            <a:cxnLst/>
            <a:rect l="l" t="t" r="r" b="b"/>
            <a:pathLst>
              <a:path w="4181754" h="3873906">
                <a:moveTo>
                  <a:pt x="0" y="0"/>
                </a:moveTo>
                <a:lnTo>
                  <a:pt x="4181753" y="0"/>
                </a:lnTo>
                <a:lnTo>
                  <a:pt x="4181753" y="3873905"/>
                </a:lnTo>
                <a:lnTo>
                  <a:pt x="0" y="38739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1382" t="-6289" r="-26506" b="-12114"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3272153" y="6310658"/>
            <a:ext cx="1050131" cy="1050131"/>
          </a:xfrm>
          <a:custGeom>
            <a:avLst/>
            <a:gdLst/>
            <a:ahLst/>
            <a:cxnLst/>
            <a:rect l="l" t="t" r="r" b="b"/>
            <a:pathLst>
              <a:path w="1050131" h="1050131">
                <a:moveTo>
                  <a:pt x="0" y="0"/>
                </a:moveTo>
                <a:lnTo>
                  <a:pt x="1050130" y="0"/>
                </a:lnTo>
                <a:lnTo>
                  <a:pt x="1050130" y="1050131"/>
                </a:lnTo>
                <a:lnTo>
                  <a:pt x="0" y="10501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379558" y="3444289"/>
            <a:ext cx="3148745" cy="3873906"/>
          </a:xfrm>
          <a:custGeom>
            <a:avLst/>
            <a:gdLst/>
            <a:ahLst/>
            <a:cxnLst/>
            <a:rect l="l" t="t" r="r" b="b"/>
            <a:pathLst>
              <a:path w="3148745" h="3873906">
                <a:moveTo>
                  <a:pt x="0" y="0"/>
                </a:moveTo>
                <a:lnTo>
                  <a:pt x="3148745" y="0"/>
                </a:lnTo>
                <a:lnTo>
                  <a:pt x="3148745" y="3873905"/>
                </a:lnTo>
                <a:lnTo>
                  <a:pt x="0" y="387390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3522" t="-9844" r="-25242" b="-20567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582464" y="3444289"/>
            <a:ext cx="3067538" cy="3873906"/>
          </a:xfrm>
          <a:custGeom>
            <a:avLst/>
            <a:gdLst/>
            <a:ahLst/>
            <a:cxnLst/>
            <a:rect l="l" t="t" r="r" b="b"/>
            <a:pathLst>
              <a:path w="3067538" h="3873906">
                <a:moveTo>
                  <a:pt x="0" y="0"/>
                </a:moveTo>
                <a:lnTo>
                  <a:pt x="3067539" y="0"/>
                </a:lnTo>
                <a:lnTo>
                  <a:pt x="3067539" y="3873905"/>
                </a:lnTo>
                <a:lnTo>
                  <a:pt x="0" y="387390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9049" t="-9955" r="-39269" b="-21569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707278" y="3444289"/>
            <a:ext cx="3134893" cy="3873906"/>
          </a:xfrm>
          <a:custGeom>
            <a:avLst/>
            <a:gdLst/>
            <a:ahLst/>
            <a:cxnLst/>
            <a:rect l="l" t="t" r="r" b="b"/>
            <a:pathLst>
              <a:path w="3134893" h="3873906">
                <a:moveTo>
                  <a:pt x="0" y="0"/>
                </a:moveTo>
                <a:lnTo>
                  <a:pt x="3134892" y="0"/>
                </a:lnTo>
                <a:lnTo>
                  <a:pt x="3134892" y="3873905"/>
                </a:lnTo>
                <a:lnTo>
                  <a:pt x="0" y="387390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8407" t="-12995" r="-52257" b="-27109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7306925" y="8106566"/>
            <a:ext cx="580782" cy="547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06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7306925" y="8951609"/>
            <a:ext cx="580782" cy="306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07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7306925" y="7530709"/>
            <a:ext cx="580782" cy="306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05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624192" y="522426"/>
            <a:ext cx="13952313" cy="1343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59"/>
              </a:lnSpc>
            </a:pPr>
            <a:r>
              <a:rPr lang="en-US" sz="8799">
                <a:solidFill>
                  <a:srgbClr val="F8F8F8"/>
                </a:solidFill>
                <a:latin typeface="Inria Serif"/>
                <a:ea typeface="Inria Serif"/>
                <a:cs typeface="Inria Serif"/>
                <a:sym typeface="Inria Serif"/>
              </a:rPr>
              <a:t>İdari Personeller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76392" y="7626898"/>
            <a:ext cx="4460271" cy="62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>
                <a:solidFill>
                  <a:srgbClr val="F8F8F8"/>
                </a:solidFill>
                <a:latin typeface="Public Sans Thin"/>
                <a:ea typeface="Public Sans Thin"/>
                <a:cs typeface="Public Sans Thin"/>
                <a:sym typeface="Public Sans Thin"/>
              </a:rPr>
              <a:t>Fakülte Sekreteri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76392" y="8359848"/>
            <a:ext cx="4460271" cy="49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Yunus ASLAN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270596" y="7626898"/>
            <a:ext cx="3677935" cy="62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>
                <a:solidFill>
                  <a:srgbClr val="F8F8F8"/>
                </a:solidFill>
                <a:latin typeface="Public Sans Thin"/>
                <a:ea typeface="Public Sans Thin"/>
                <a:cs typeface="Public Sans Thin"/>
                <a:sym typeface="Public Sans Thin"/>
              </a:rPr>
              <a:t>Yazı İşleri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270596" y="8359848"/>
            <a:ext cx="3419921" cy="49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Bedrettin SIĞA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582464" y="7626898"/>
            <a:ext cx="3358059" cy="62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>
                <a:solidFill>
                  <a:srgbClr val="F8F8F8"/>
                </a:solidFill>
                <a:latin typeface="Public Sans Thin"/>
                <a:ea typeface="Public Sans Thin"/>
                <a:cs typeface="Public Sans Thin"/>
                <a:sym typeface="Public Sans Thin"/>
              </a:rPr>
              <a:t>Öğrenci İşleri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582464" y="8359848"/>
            <a:ext cx="3358059" cy="49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Veysel TUFAN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707278" y="7626898"/>
            <a:ext cx="2785260" cy="62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>
                <a:solidFill>
                  <a:srgbClr val="F8F8F8"/>
                </a:solidFill>
                <a:latin typeface="Public Sans Thin"/>
                <a:ea typeface="Public Sans Thin"/>
                <a:cs typeface="Public Sans Thin"/>
                <a:sym typeface="Public Sans Thin"/>
              </a:rPr>
              <a:t>Mutametlik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707278" y="8359848"/>
            <a:ext cx="2785260" cy="49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Yusuf İLHAN</a:t>
            </a:r>
          </a:p>
        </p:txBody>
      </p:sp>
      <p:sp>
        <p:nvSpPr>
          <p:cNvPr id="21" name="Freeform 21"/>
          <p:cNvSpPr/>
          <p:nvPr/>
        </p:nvSpPr>
        <p:spPr>
          <a:xfrm rot="-5400000">
            <a:off x="7475058" y="6268063"/>
            <a:ext cx="1050131" cy="1050131"/>
          </a:xfrm>
          <a:custGeom>
            <a:avLst/>
            <a:gdLst/>
            <a:ahLst/>
            <a:cxnLst/>
            <a:rect l="l" t="t" r="r" b="b"/>
            <a:pathLst>
              <a:path w="1050131" h="1050131">
                <a:moveTo>
                  <a:pt x="0" y="0"/>
                </a:moveTo>
                <a:lnTo>
                  <a:pt x="1050131" y="0"/>
                </a:lnTo>
                <a:lnTo>
                  <a:pt x="1050131" y="1050131"/>
                </a:lnTo>
                <a:lnTo>
                  <a:pt x="0" y="10501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5400000">
            <a:off x="11681078" y="6353252"/>
            <a:ext cx="964942" cy="964942"/>
          </a:xfrm>
          <a:custGeom>
            <a:avLst/>
            <a:gdLst/>
            <a:ahLst/>
            <a:cxnLst/>
            <a:rect l="l" t="t" r="r" b="b"/>
            <a:pathLst>
              <a:path w="964942" h="964942">
                <a:moveTo>
                  <a:pt x="0" y="0"/>
                </a:moveTo>
                <a:lnTo>
                  <a:pt x="964942" y="0"/>
                </a:lnTo>
                <a:lnTo>
                  <a:pt x="964942" y="964942"/>
                </a:lnTo>
                <a:lnTo>
                  <a:pt x="0" y="9649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-5400000">
            <a:off x="15749445" y="6268063"/>
            <a:ext cx="1092725" cy="1092725"/>
          </a:xfrm>
          <a:custGeom>
            <a:avLst/>
            <a:gdLst/>
            <a:ahLst/>
            <a:cxnLst/>
            <a:rect l="l" t="t" r="r" b="b"/>
            <a:pathLst>
              <a:path w="1092725" h="1092725">
                <a:moveTo>
                  <a:pt x="0" y="0"/>
                </a:moveTo>
                <a:lnTo>
                  <a:pt x="1092725" y="0"/>
                </a:lnTo>
                <a:lnTo>
                  <a:pt x="1092725" y="1092726"/>
                </a:lnTo>
                <a:lnTo>
                  <a:pt x="0" y="10927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B2C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11758612" y="5133975"/>
            <a:ext cx="10287000" cy="0"/>
          </a:xfrm>
          <a:prstGeom prst="line">
            <a:avLst/>
          </a:prstGeom>
          <a:ln w="19050" cap="rnd">
            <a:solidFill>
              <a:srgbClr val="F8F8F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17406035" y="1028700"/>
            <a:ext cx="382562" cy="340002"/>
          </a:xfrm>
          <a:custGeom>
            <a:avLst/>
            <a:gdLst/>
            <a:ahLst/>
            <a:cxnLst/>
            <a:rect l="l" t="t" r="r" b="b"/>
            <a:pathLst>
              <a:path w="382562" h="340002">
                <a:moveTo>
                  <a:pt x="0" y="0"/>
                </a:moveTo>
                <a:lnTo>
                  <a:pt x="382562" y="0"/>
                </a:lnTo>
                <a:lnTo>
                  <a:pt x="382562" y="340002"/>
                </a:lnTo>
                <a:lnTo>
                  <a:pt x="0" y="340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204885" y="0"/>
            <a:ext cx="10697228" cy="10287000"/>
          </a:xfrm>
          <a:custGeom>
            <a:avLst/>
            <a:gdLst/>
            <a:ahLst/>
            <a:cxnLst/>
            <a:rect l="l" t="t" r="r" b="b"/>
            <a:pathLst>
              <a:path w="10697228" h="10287000">
                <a:moveTo>
                  <a:pt x="0" y="0"/>
                </a:moveTo>
                <a:lnTo>
                  <a:pt x="10697228" y="0"/>
                </a:lnTo>
                <a:lnTo>
                  <a:pt x="1069722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5275" t="-20485" r="-17852" b="-22416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7306925" y="8106566"/>
            <a:ext cx="580782" cy="547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07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306925" y="8951609"/>
            <a:ext cx="580782" cy="306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08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306925" y="7530709"/>
            <a:ext cx="580782" cy="306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8F8F8"/>
                </a:solidFill>
                <a:latin typeface="Public Sans"/>
                <a:ea typeface="Public Sans"/>
                <a:cs typeface="Public Sans"/>
                <a:sym typeface="Public Sans"/>
              </a:rPr>
              <a:t>06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1019175"/>
            <a:ext cx="13952313" cy="1343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59"/>
              </a:lnSpc>
            </a:pPr>
            <a:r>
              <a:rPr lang="en-US" sz="8799" dirty="0" err="1">
                <a:solidFill>
                  <a:srgbClr val="F8F8F8"/>
                </a:solidFill>
                <a:latin typeface="Inria Serif"/>
                <a:ea typeface="Inria Serif"/>
                <a:cs typeface="Inria Serif"/>
                <a:sym typeface="Inria Serif"/>
              </a:rPr>
              <a:t>Bölümler</a:t>
            </a:r>
            <a:endParaRPr lang="en-US" sz="8799" dirty="0">
              <a:solidFill>
                <a:srgbClr val="F8F8F8"/>
              </a:solidFill>
              <a:latin typeface="Inria Serif"/>
              <a:ea typeface="Inria Serif"/>
              <a:cs typeface="Inria Serif"/>
              <a:sym typeface="Inria Serif"/>
            </a:endParaRPr>
          </a:p>
        </p:txBody>
      </p:sp>
      <p:sp>
        <p:nvSpPr>
          <p:cNvPr id="9" name="Oval 8"/>
          <p:cNvSpPr/>
          <p:nvPr/>
        </p:nvSpPr>
        <p:spPr>
          <a:xfrm>
            <a:off x="712340" y="3381375"/>
            <a:ext cx="5492545" cy="5754470"/>
          </a:xfrm>
          <a:prstGeom prst="ellipse">
            <a:avLst/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TextBox 8"/>
          <p:cNvSpPr txBox="1"/>
          <p:nvPr/>
        </p:nvSpPr>
        <p:spPr>
          <a:xfrm>
            <a:off x="1291669" y="5219700"/>
            <a:ext cx="4301931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tr-TR" sz="6600" b="1" dirty="0" smtClean="0">
                <a:latin typeface="+mj-lt"/>
                <a:ea typeface="Inria Serif"/>
                <a:cs typeface="Inria Serif"/>
                <a:sym typeface="Inria Serif"/>
              </a:rPr>
              <a:t>Grafik Tasarım</a:t>
            </a:r>
            <a:endParaRPr lang="en-US" sz="6600" b="1" dirty="0">
              <a:latin typeface="+mj-lt"/>
              <a:ea typeface="Inria Serif"/>
              <a:cs typeface="Inria Serif"/>
              <a:sym typeface="Inria Serif"/>
            </a:endParaRPr>
          </a:p>
        </p:txBody>
      </p:sp>
      <p:sp>
        <p:nvSpPr>
          <p:cNvPr id="11" name="TextBox 8"/>
          <p:cNvSpPr txBox="1"/>
          <p:nvPr/>
        </p:nvSpPr>
        <p:spPr>
          <a:xfrm>
            <a:off x="1323624" y="9249684"/>
            <a:ext cx="4301931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tr-TR" sz="5400" dirty="0" smtClean="0">
                <a:latin typeface="+mj-lt"/>
                <a:ea typeface="Inria Serif"/>
                <a:cs typeface="Inria Serif"/>
                <a:sym typeface="Inria Serif"/>
              </a:rPr>
              <a:t>Pasif</a:t>
            </a:r>
            <a:endParaRPr lang="en-US" sz="6600" dirty="0">
              <a:latin typeface="+mj-lt"/>
              <a:ea typeface="Inria Serif"/>
              <a:cs typeface="Inria Serif"/>
              <a:sym typeface="Inria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11758612" y="5133975"/>
            <a:ext cx="10287000" cy="0"/>
          </a:xfrm>
          <a:prstGeom prst="line">
            <a:avLst/>
          </a:prstGeom>
          <a:ln w="19050" cap="rnd">
            <a:solidFill>
              <a:srgbClr val="7B2C2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17406035" y="1028700"/>
            <a:ext cx="382562" cy="340002"/>
          </a:xfrm>
          <a:custGeom>
            <a:avLst/>
            <a:gdLst/>
            <a:ahLst/>
            <a:cxnLst/>
            <a:rect l="l" t="t" r="r" b="b"/>
            <a:pathLst>
              <a:path w="382562" h="340002">
                <a:moveTo>
                  <a:pt x="0" y="0"/>
                </a:moveTo>
                <a:lnTo>
                  <a:pt x="382562" y="0"/>
                </a:lnTo>
                <a:lnTo>
                  <a:pt x="382562" y="340002"/>
                </a:lnTo>
                <a:lnTo>
                  <a:pt x="0" y="340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7306925" y="8106566"/>
            <a:ext cx="580782" cy="547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7B2C29"/>
                </a:solidFill>
                <a:latin typeface="Public Sans"/>
                <a:ea typeface="Public Sans"/>
                <a:cs typeface="Public Sans"/>
                <a:sym typeface="Public Sans"/>
              </a:rPr>
              <a:t>08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7306925" y="8951609"/>
            <a:ext cx="580782" cy="306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7B2C29"/>
                </a:solidFill>
                <a:latin typeface="Public Sans"/>
                <a:ea typeface="Public Sans"/>
                <a:cs typeface="Public Sans"/>
                <a:sym typeface="Public Sans"/>
              </a:rPr>
              <a:t>09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306925" y="7530709"/>
            <a:ext cx="580782" cy="306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7B2C29"/>
                </a:solidFill>
                <a:latin typeface="Public Sans"/>
                <a:ea typeface="Public Sans"/>
                <a:cs typeface="Public Sans"/>
                <a:sym typeface="Public Sans"/>
              </a:rPr>
              <a:t>07</a:t>
            </a:r>
          </a:p>
        </p:txBody>
      </p:sp>
      <p:sp>
        <p:nvSpPr>
          <p:cNvPr id="7" name="Freeform 7"/>
          <p:cNvSpPr/>
          <p:nvPr/>
        </p:nvSpPr>
        <p:spPr>
          <a:xfrm>
            <a:off x="1591411" y="1695450"/>
            <a:ext cx="15310701" cy="8612269"/>
          </a:xfrm>
          <a:custGeom>
            <a:avLst/>
            <a:gdLst/>
            <a:ahLst/>
            <a:cxnLst/>
            <a:rect l="l" t="t" r="r" b="b"/>
            <a:pathLst>
              <a:path w="15310701" h="8612269">
                <a:moveTo>
                  <a:pt x="0" y="0"/>
                </a:moveTo>
                <a:lnTo>
                  <a:pt x="15310701" y="0"/>
                </a:lnTo>
                <a:lnTo>
                  <a:pt x="15310701" y="8612269"/>
                </a:lnTo>
                <a:lnTo>
                  <a:pt x="0" y="86122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591411" y="1685925"/>
            <a:ext cx="14333313" cy="1343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59"/>
              </a:lnSpc>
            </a:pPr>
            <a:r>
              <a:rPr lang="en-US" sz="8799">
                <a:solidFill>
                  <a:srgbClr val="7B2C29"/>
                </a:solidFill>
                <a:latin typeface="Inria Serif"/>
                <a:ea typeface="Inria Serif"/>
                <a:cs typeface="Inria Serif"/>
                <a:sym typeface="Inria Serif"/>
              </a:rPr>
              <a:t>Mimarlık Bölümü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450</Words>
  <Application>Microsoft Office PowerPoint</Application>
  <PresentationFormat>Özel</PresentationFormat>
  <Paragraphs>151</Paragraphs>
  <Slides>30</Slides>
  <Notes>0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8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30</vt:i4>
      </vt:variant>
    </vt:vector>
  </HeadingPairs>
  <TitlesOfParts>
    <vt:vector size="39" baseType="lpstr">
      <vt:lpstr>Inria Serif</vt:lpstr>
      <vt:lpstr>Arial</vt:lpstr>
      <vt:lpstr>Arimo</vt:lpstr>
      <vt:lpstr>Public Sans Bold</vt:lpstr>
      <vt:lpstr>Public Sans Italics</vt:lpstr>
      <vt:lpstr>Calibri</vt:lpstr>
      <vt:lpstr>Public Sans</vt:lpstr>
      <vt:lpstr>Public Sans Thin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Maroon Professional University Profile Presentation</dc:title>
  <cp:lastModifiedBy>User</cp:lastModifiedBy>
  <cp:revision>35</cp:revision>
  <dcterms:created xsi:type="dcterms:W3CDTF">2006-08-16T00:00:00Z</dcterms:created>
  <dcterms:modified xsi:type="dcterms:W3CDTF">2025-10-16T11:49:54Z</dcterms:modified>
  <dc:identifier>DAGRR1wNLHI</dc:identifier>
</cp:coreProperties>
</file>